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 id="2147484320" r:id="rId3"/>
  </p:sldMasterIdLst>
  <p:notesMasterIdLst>
    <p:notesMasterId r:id="rId78"/>
  </p:notesMasterIdLst>
  <p:sldIdLst>
    <p:sldId id="2666" r:id="rId4"/>
    <p:sldId id="2689" r:id="rId5"/>
    <p:sldId id="2657" r:id="rId6"/>
    <p:sldId id="2658" r:id="rId7"/>
    <p:sldId id="2659" r:id="rId8"/>
    <p:sldId id="2660" r:id="rId9"/>
    <p:sldId id="2696" r:id="rId10"/>
    <p:sldId id="2697" r:id="rId11"/>
    <p:sldId id="2693" r:id="rId12"/>
    <p:sldId id="2694" r:id="rId13"/>
    <p:sldId id="2690" r:id="rId14"/>
    <p:sldId id="2691" r:id="rId15"/>
    <p:sldId id="2699" r:id="rId16"/>
    <p:sldId id="2692" r:id="rId17"/>
    <p:sldId id="2783" r:id="rId18"/>
    <p:sldId id="2804" r:id="rId19"/>
    <p:sldId id="2805" r:id="rId20"/>
    <p:sldId id="141168489" r:id="rId21"/>
    <p:sldId id="2743" r:id="rId22"/>
    <p:sldId id="2744" r:id="rId23"/>
    <p:sldId id="2748" r:id="rId24"/>
    <p:sldId id="141168490" r:id="rId25"/>
    <p:sldId id="2746" r:id="rId26"/>
    <p:sldId id="141168487" r:id="rId27"/>
    <p:sldId id="141168488" r:id="rId28"/>
    <p:sldId id="2700" r:id="rId29"/>
    <p:sldId id="2732" r:id="rId30"/>
    <p:sldId id="2796" r:id="rId31"/>
    <p:sldId id="2650" r:id="rId32"/>
    <p:sldId id="141168485" r:id="rId33"/>
    <p:sldId id="141168486" r:id="rId34"/>
    <p:sldId id="141168516" r:id="rId35"/>
    <p:sldId id="141168517" r:id="rId36"/>
    <p:sldId id="141168518" r:id="rId37"/>
    <p:sldId id="141168519" r:id="rId38"/>
    <p:sldId id="141168520" r:id="rId39"/>
    <p:sldId id="141168521" r:id="rId40"/>
    <p:sldId id="2740" r:id="rId41"/>
    <p:sldId id="2762" r:id="rId42"/>
    <p:sldId id="141168491" r:id="rId43"/>
    <p:sldId id="2653" r:id="rId44"/>
    <p:sldId id="2667" r:id="rId45"/>
    <p:sldId id="2668" r:id="rId46"/>
    <p:sldId id="2774" r:id="rId47"/>
    <p:sldId id="2781" r:id="rId48"/>
    <p:sldId id="2803" r:id="rId49"/>
    <p:sldId id="2776" r:id="rId50"/>
    <p:sldId id="2778" r:id="rId51"/>
    <p:sldId id="2780" r:id="rId52"/>
    <p:sldId id="2775" r:id="rId53"/>
    <p:sldId id="2801" r:id="rId54"/>
    <p:sldId id="2802" r:id="rId55"/>
    <p:sldId id="2782" r:id="rId56"/>
    <p:sldId id="2799" r:id="rId57"/>
    <p:sldId id="2800" r:id="rId58"/>
    <p:sldId id="2731" r:id="rId59"/>
    <p:sldId id="2786" r:id="rId60"/>
    <p:sldId id="2794" r:id="rId61"/>
    <p:sldId id="2792" r:id="rId62"/>
    <p:sldId id="2795" r:id="rId63"/>
    <p:sldId id="141168483" r:id="rId64"/>
    <p:sldId id="2728" r:id="rId65"/>
    <p:sldId id="141168484" r:id="rId66"/>
    <p:sldId id="141168482" r:id="rId67"/>
    <p:sldId id="2706" r:id="rId68"/>
    <p:sldId id="2707" r:id="rId69"/>
    <p:sldId id="2708" r:id="rId70"/>
    <p:sldId id="258" r:id="rId71"/>
    <p:sldId id="267" r:id="rId72"/>
    <p:sldId id="2806" r:id="rId73"/>
    <p:sldId id="2729" r:id="rId74"/>
    <p:sldId id="2797" r:id="rId75"/>
    <p:sldId id="2730" r:id="rId76"/>
    <p:sldId id="287" r:id="rId77"/>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00FF"/>
    <a:srgbClr val="D50000"/>
    <a:srgbClr val="1B44A7"/>
    <a:srgbClr val="D76F59"/>
    <a:srgbClr val="FF5BD0"/>
    <a:srgbClr val="9D381C"/>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66" autoAdjust="0"/>
    <p:restoredTop sz="87590" autoAdjust="0"/>
  </p:normalViewPr>
  <p:slideViewPr>
    <p:cSldViewPr snapToGrid="0">
      <p:cViewPr varScale="1">
        <p:scale>
          <a:sx n="138" d="100"/>
          <a:sy n="138" d="100"/>
        </p:scale>
        <p:origin x="200" y="320"/>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3/3/20</a:t>
            </a:fld>
            <a:endParaRPr lang="en-US"/>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support this 2 phases commit, is </a:t>
            </a:r>
          </a:p>
          <a:p>
            <a:r>
              <a:rPr lang="en-US" dirty="0"/>
              <a:t>1- to generate event with transaction, from the write model. </a:t>
            </a:r>
          </a:p>
          <a:p>
            <a:r>
              <a:rPr lang="en-US" dirty="0"/>
              <a:t>2- Then consume the event </a:t>
            </a:r>
          </a:p>
          <a:p>
            <a:r>
              <a:rPr lang="en-US" dirty="0"/>
              <a:t>3- write to the DB and commit the read offset </a:t>
            </a:r>
          </a:p>
          <a:p>
            <a:r>
              <a:rPr lang="en-US" dirty="0"/>
              <a:t>4- in case of write to the DB error, persist to an error log and notify administrator</a:t>
            </a:r>
          </a:p>
          <a:p>
            <a:r>
              <a:rPr lang="en-US" dirty="0"/>
              <a:t>5- Expose a CLI with admin API </a:t>
            </a:r>
          </a:p>
          <a:p>
            <a:r>
              <a:rPr lang="en-US" dirty="0"/>
              <a:t>6- So admin user can retrigger the consumer read operation from last committed offset.</a:t>
            </a:r>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dirty="0"/>
          </a:p>
        </p:txBody>
      </p:sp>
    </p:spTree>
    <p:extLst>
      <p:ext uri="{BB962C8B-B14F-4D97-AF65-F5344CB8AC3E}">
        <p14:creationId xmlns:p14="http://schemas.microsoft.com/office/powerpoint/2010/main" val="224561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42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the first service executes a transaction and then publishes an event. It maintains the business entity status, (</a:t>
            </a:r>
            <a:r>
              <a:rPr lang="en-US" sz="900" b="0" i="0" kern="1200" err="1">
                <a:solidFill>
                  <a:schemeClr val="tx1"/>
                </a:solidFill>
                <a:effectLst/>
                <a:latin typeface="+mn-lt"/>
                <a:ea typeface="+mn-ea"/>
                <a:cs typeface="+mn-cs"/>
              </a:rPr>
              <a:t>order.status</a:t>
            </a:r>
            <a:r>
              <a:rPr lang="en-US" sz="900" b="0" i="0" kern="120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72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78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70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a:solidFill>
                  <a:schemeClr val="tx1"/>
                </a:solidFill>
                <a:effectLst/>
                <a:latin typeface="+mn-lt"/>
                <a:ea typeface="+mn-ea"/>
                <a:cs typeface="+mn-cs"/>
              </a:rPr>
              <a:t>orchestrator is a State Machine where each transformation corresponds to a command or message.</a:t>
            </a:r>
          </a:p>
          <a:p>
            <a:r>
              <a:rPr lang="en-US" sz="900" b="0" i="0" kern="1200">
                <a:solidFill>
                  <a:schemeClr val="tx1"/>
                </a:solidFill>
                <a:effectLst/>
                <a:latin typeface="+mn-lt"/>
                <a:ea typeface="+mn-ea"/>
                <a:cs typeface="+mn-cs"/>
              </a:rPr>
              <a:t>Rollbacks are a lot easier when you have an orchestrator to coordinate everything</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Producer sends 3 records with different keys, as it is idempotent and transactional, producer id and sequence number are added to the records metadata.</a:t>
            </a:r>
          </a:p>
          <a:p>
            <a:r>
              <a:rPr lang="en-US"/>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30</a:t>
            </a:fld>
            <a:endParaRPr lang="en-US" altLang="en-US"/>
          </a:p>
        </p:txBody>
      </p:sp>
    </p:spTree>
    <p:extLst>
      <p:ext uri="{BB962C8B-B14F-4D97-AF65-F5344CB8AC3E}">
        <p14:creationId xmlns:p14="http://schemas.microsoft.com/office/powerpoint/2010/main" val="4229833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case of retries, the events that were not  committed are accepted, the ones with a sequence id &lt;= of the one in the log, are rejected.</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31</a:t>
            </a:fld>
            <a:endParaRPr lang="en-US" altLang="en-US"/>
          </a:p>
        </p:txBody>
      </p:sp>
    </p:spTree>
    <p:extLst>
      <p:ext uri="{BB962C8B-B14F-4D97-AF65-F5344CB8AC3E}">
        <p14:creationId xmlns:p14="http://schemas.microsoft.com/office/powerpoint/2010/main" val="2104102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32</a:t>
            </a:fld>
            <a:endParaRPr lang="en-US"/>
          </a:p>
        </p:txBody>
      </p:sp>
    </p:spTree>
    <p:extLst>
      <p:ext uri="{BB962C8B-B14F-4D97-AF65-F5344CB8AC3E}">
        <p14:creationId xmlns:p14="http://schemas.microsoft.com/office/powerpoint/2010/main" val="1373847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33</a:t>
            </a:fld>
            <a:endParaRPr lang="en-US"/>
          </a:p>
        </p:txBody>
      </p:sp>
    </p:spTree>
    <p:extLst>
      <p:ext uri="{BB962C8B-B14F-4D97-AF65-F5344CB8AC3E}">
        <p14:creationId xmlns:p14="http://schemas.microsoft.com/office/powerpoint/2010/main" val="2622432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38</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39</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40</a:t>
            </a:fld>
            <a:endParaRPr lang="en-US"/>
          </a:p>
        </p:txBody>
      </p:sp>
    </p:spTree>
    <p:extLst>
      <p:ext uri="{BB962C8B-B14F-4D97-AF65-F5344CB8AC3E}">
        <p14:creationId xmlns:p14="http://schemas.microsoft.com/office/powerpoint/2010/main" val="4173696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41</a:t>
            </a:fld>
            <a:endParaRPr lang="en-US" altLang="en-US"/>
          </a:p>
        </p:txBody>
      </p:sp>
    </p:spTree>
    <p:extLst>
      <p:ext uri="{BB962C8B-B14F-4D97-AF65-F5344CB8AC3E}">
        <p14:creationId xmlns:p14="http://schemas.microsoft.com/office/powerpoint/2010/main" val="440756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42</a:t>
            </a:fld>
            <a:endParaRPr lang="en-US" altLang="en-US"/>
          </a:p>
        </p:txBody>
      </p:sp>
    </p:spTree>
    <p:extLst>
      <p:ext uri="{BB962C8B-B14F-4D97-AF65-F5344CB8AC3E}">
        <p14:creationId xmlns:p14="http://schemas.microsoft.com/office/powerpoint/2010/main" val="3734528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51</a:t>
            </a:fld>
            <a:endParaRPr lang="en-US" altLang="en-US"/>
          </a:p>
        </p:txBody>
      </p:sp>
    </p:spTree>
    <p:extLst>
      <p:ext uri="{BB962C8B-B14F-4D97-AF65-F5344CB8AC3E}">
        <p14:creationId xmlns:p14="http://schemas.microsoft.com/office/powerpoint/2010/main" val="1347545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orderID int, </a:t>
            </a:r>
            <a:r>
              <a:rPr lang="en-US" dirty="0" err="1"/>
              <a:t>anAttribute</a:t>
            </a:r>
            <a:r>
              <a:rPr lang="en-US" dirty="0"/>
              <a:t> varchar (30))</a:t>
            </a:r>
          </a:p>
          <a:p>
            <a:pPr lvl="1"/>
            <a:r>
              <a:rPr lang="en-US" dirty="0"/>
              <a:t>A Kafka mapping might use orderID=24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57</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58</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59</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60</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29B00C-73AA-4145-8D89-18934B00791C}" type="slidenum">
              <a:rPr lang="en-US" smtClean="0"/>
              <a:t>69</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74</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3/3/20</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7404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4123192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57194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2322550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28538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658353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9" rIns="92075" bIns="46039">
            <a:spAutoFit/>
          </a:bodyPr>
          <a:lstStyle/>
          <a:p>
            <a:pPr algn="r"/>
            <a:r>
              <a:rPr lang="en-US" sz="90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306021" y="6445253"/>
            <a:ext cx="4114800" cy="366183"/>
          </a:xfrm>
          <a:prstGeom prst="rect">
            <a:avLst/>
          </a:prstGeom>
        </p:spPr>
        <p:txBody>
          <a:bodyPr vert="horz" lIns="91440" tIns="45720" rIns="91440" bIns="45720" rtlCol="0" anchor="ctr"/>
          <a:lstStyle>
            <a:lvl1pPr algn="l">
              <a:defRPr sz="1333">
                <a:solidFill>
                  <a:schemeClr val="tx1"/>
                </a:solidFill>
                <a:latin typeface="IBM Plex Sans" panose="020B0503050203000203" pitchFamily="34" charset="77"/>
              </a:defRPr>
            </a:lvl1pPr>
          </a:lstStyle>
          <a:p>
            <a:r>
              <a:rPr lang="en-US"/>
              <a:t>IBM </a:t>
            </a:r>
            <a:r>
              <a:rPr lang="en-US" b="1"/>
              <a:t>Garage </a:t>
            </a:r>
            <a:r>
              <a:rPr lang="en-US"/>
              <a:t>for Cloud</a:t>
            </a:r>
            <a:endParaRPr lang="en-US" b="1"/>
          </a:p>
        </p:txBody>
      </p:sp>
    </p:spTree>
    <p:extLst>
      <p:ext uri="{BB962C8B-B14F-4D97-AF65-F5344CB8AC3E}">
        <p14:creationId xmlns:p14="http://schemas.microsoft.com/office/powerpoint/2010/main" val="697076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67902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a:xfrm>
            <a:off x="391584" y="6388102"/>
            <a:ext cx="4114800" cy="366183"/>
          </a:xfrm>
          <a:prstGeom prst="rect">
            <a:avLst/>
          </a:prstGeom>
        </p:spPr>
        <p:txBody>
          <a:bodyPr/>
          <a:lstStyle/>
          <a:p>
            <a:r>
              <a:rPr lang="en-US"/>
              <a:t>IBM </a:t>
            </a:r>
            <a:r>
              <a:rPr lang="en-US" b="1"/>
              <a:t>Garage</a:t>
            </a:r>
            <a:r>
              <a:rPr lang="en-US"/>
              <a:t> for Cloud</a:t>
            </a:r>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207308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5.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a:t>© Copyright IBM Corporation </a:t>
            </a:r>
          </a:p>
        </p:txBody>
      </p:sp>
    </p:spTree>
    <p:extLst>
      <p:ext uri="{BB962C8B-B14F-4D97-AF65-F5344CB8AC3E}">
        <p14:creationId xmlns:p14="http://schemas.microsoft.com/office/powerpoint/2010/main" val="3298815542"/>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hyperlink" Target="https://ibm-cloud-architecture.github.io/refarch-kc-order-ms/" TargetMode="External"/><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23.tiff"/><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emf"/><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4.jpe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5.pn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5.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19.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38.tiff"/><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39.gif"/></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0.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16.pn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rgbClr val="7030A0"/>
                </a:solidFill>
              </a:rPr>
              <a:t>OrderTopic</a:t>
            </a:r>
            <a:endParaRPr lang="en-US" sz="100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a:solidFill>
                  <a:schemeClr val="accent5">
                    <a:lumMod val="75000"/>
                  </a:schemeClr>
                </a:solidFill>
              </a:rPr>
              <a:t>Allocate Voyage and   </a:t>
            </a:r>
          </a:p>
          <a:p>
            <a:r>
              <a:rPr lang="en-US" sz="140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28" name="Oval 27">
            <a:extLst>
              <a:ext uri="{FF2B5EF4-FFF2-40B4-BE49-F238E27FC236}">
                <a16:creationId xmlns:a16="http://schemas.microsoft.com/office/drawing/2014/main" id="{09763CEB-E76C-9A4F-B1BD-B4D602CBEBC8}"/>
              </a:ext>
            </a:extLst>
          </p:cNvPr>
          <p:cNvSpPr/>
          <p:nvPr/>
        </p:nvSpPr>
        <p:spPr>
          <a:xfrm>
            <a:off x="301251" y="42233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29" name="TextBox 28">
            <a:extLst>
              <a:ext uri="{FF2B5EF4-FFF2-40B4-BE49-F238E27FC236}">
                <a16:creationId xmlns:a16="http://schemas.microsoft.com/office/drawing/2014/main" id="{1B1D4635-C01E-8F4D-A374-A017665D9CDB}"/>
              </a:ext>
            </a:extLst>
          </p:cNvPr>
          <p:cNvSpPr txBox="1"/>
          <p:nvPr/>
        </p:nvSpPr>
        <p:spPr>
          <a:xfrm>
            <a:off x="81496" y="3640119"/>
            <a:ext cx="1348446" cy="307777"/>
          </a:xfrm>
          <a:prstGeom prst="rect">
            <a:avLst/>
          </a:prstGeom>
          <a:noFill/>
        </p:spPr>
        <p:txBody>
          <a:bodyPr wrap="none" rtlCol="0">
            <a:spAutoFit/>
          </a:bodyPr>
          <a:lstStyle/>
          <a:p>
            <a:r>
              <a:rPr lang="en-US" sz="1400">
                <a:solidFill>
                  <a:schemeClr val="accent5">
                    <a:lumMod val="75000"/>
                  </a:schemeClr>
                </a:solidFill>
              </a:rPr>
              <a:t>OrderRejected</a:t>
            </a:r>
          </a:p>
        </p:txBody>
      </p:sp>
      <p:cxnSp>
        <p:nvCxnSpPr>
          <p:cNvPr id="30" name="Curved Connector 29">
            <a:extLst>
              <a:ext uri="{FF2B5EF4-FFF2-40B4-BE49-F238E27FC236}">
                <a16:creationId xmlns:a16="http://schemas.microsoft.com/office/drawing/2014/main" id="{A7B55A43-CE2A-1C49-8D66-2823ED31835D}"/>
              </a:ext>
            </a:extLst>
          </p:cNvPr>
          <p:cNvCxnSpPr>
            <a:cxnSpLocks/>
            <a:endCxn id="28" idx="0"/>
          </p:cNvCxnSpPr>
          <p:nvPr/>
        </p:nvCxnSpPr>
        <p:spPr>
          <a:xfrm rot="5400000">
            <a:off x="502306" y="2804375"/>
            <a:ext cx="2001622" cy="83640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a:t>Order id, addresses, customer id, product id, container id</a:t>
            </a:r>
          </a:p>
          <a:p>
            <a:r>
              <a:rPr lang="en-US" sz="1200"/>
              <a:t>Order specifics attributes</a:t>
            </a:r>
          </a:p>
          <a:p>
            <a:r>
              <a:rPr lang="en-US" sz="120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a:t>Customer id</a:t>
            </a:r>
          </a:p>
          <a:p>
            <a:r>
              <a:rPr lang="en-US" sz="1400" err="1"/>
              <a:t>Src</a:t>
            </a:r>
            <a:r>
              <a:rPr lang="en-US" sz="1400"/>
              <a:t> and </a:t>
            </a:r>
            <a:r>
              <a:rPr lang="en-US" sz="1400" err="1"/>
              <a:t>dest</a:t>
            </a:r>
            <a:r>
              <a:rPr lang="en-US" sz="1400"/>
              <a:t> addresses</a:t>
            </a:r>
          </a:p>
          <a:p>
            <a:r>
              <a:rPr lang="en-US" sz="1400"/>
              <a:t>Product id, quantity</a:t>
            </a:r>
          </a:p>
          <a:p>
            <a:r>
              <a:rPr lang="en-US" sz="140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a:t>OrderEvents</a:t>
            </a:r>
          </a:p>
          <a:p>
            <a:r>
              <a:rPr lang="en-US" sz="1400" dirty="0"/>
              <a:t>OrderCreated</a:t>
            </a:r>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Problems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5356591" y="3423490"/>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5128397" y="3721647"/>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5290724" y="3232922"/>
            <a:ext cx="681624" cy="29582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73" idx="1"/>
          </p:cNvCxnSpPr>
          <p:nvPr/>
        </p:nvCxnSpPr>
        <p:spPr>
          <a:xfrm>
            <a:off x="3086447" y="3846075"/>
            <a:ext cx="887644" cy="1643344"/>
          </a:xfrm>
          <a:prstGeom prst="bentConnector3">
            <a:avLst>
              <a:gd name="adj1" fmla="val 50000"/>
            </a:avLst>
          </a:prstGeom>
          <a:ln>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5" name="Can 164">
            <a:extLst>
              <a:ext uri="{FF2B5EF4-FFF2-40B4-BE49-F238E27FC236}">
                <a16:creationId xmlns:a16="http://schemas.microsoft.com/office/drawing/2014/main" id="{0462C20F-907D-AE44-8D93-2091CB371891}"/>
              </a:ext>
            </a:extLst>
          </p:cNvPr>
          <p:cNvSpPr/>
          <p:nvPr/>
        </p:nvSpPr>
        <p:spPr>
          <a:xfrm rot="5400000">
            <a:off x="4296790" y="3690132"/>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16" idx="3"/>
          </p:cNvCxnSpPr>
          <p:nvPr/>
        </p:nvCxnSpPr>
        <p:spPr>
          <a:xfrm>
            <a:off x="3383250" y="2602645"/>
            <a:ext cx="1699654" cy="1249809"/>
          </a:xfrm>
          <a:prstGeom prst="bentConnector3">
            <a:avLst>
              <a:gd name="adj1" fmla="val 50000"/>
            </a:avLst>
          </a:prstGeom>
          <a:ln>
            <a:solidFill>
              <a:srgbClr val="7030A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3974091" y="5172912"/>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3971658" y="4833228"/>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H="1" flipV="1">
            <a:off x="3961137" y="4162557"/>
            <a:ext cx="12953" cy="1326862"/>
          </a:xfrm>
          <a:prstGeom prst="bentConnector3">
            <a:avLst>
              <a:gd name="adj1" fmla="val -166484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4837601" y="4162557"/>
            <a:ext cx="623330" cy="1326862"/>
          </a:xfrm>
          <a:prstGeom prst="bentConnector3">
            <a:avLst>
              <a:gd name="adj1" fmla="val -3667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5036030" y="5615692"/>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Anomaly detection</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149626" y="339484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endCxn id="86" idx="1"/>
          </p:cNvCxnSpPr>
          <p:nvPr/>
        </p:nvCxnSpPr>
        <p:spPr>
          <a:xfrm rot="16200000" flipV="1">
            <a:off x="8132168" y="3493309"/>
            <a:ext cx="841777" cy="25511"/>
          </a:xfrm>
          <a:prstGeom prst="bentConnector4">
            <a:avLst>
              <a:gd name="adj1" fmla="val 38312"/>
              <a:gd name="adj2" fmla="val 99608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339540" cy="64532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43EFEC7A-01EA-E543-89E2-82D6AB66636E}"/>
              </a:ext>
            </a:extLst>
          </p:cNvPr>
          <p:cNvGrpSpPr/>
          <p:nvPr/>
        </p:nvGrpSpPr>
        <p:grpSpPr>
          <a:xfrm>
            <a:off x="712136" y="5814154"/>
            <a:ext cx="532461" cy="184666"/>
            <a:chOff x="2605549" y="2273123"/>
            <a:chExt cx="835775" cy="355209"/>
          </a:xfrm>
        </p:grpSpPr>
        <p:grpSp>
          <p:nvGrpSpPr>
            <p:cNvPr id="92" name="Group 91">
              <a:extLst>
                <a:ext uri="{FF2B5EF4-FFF2-40B4-BE49-F238E27FC236}">
                  <a16:creationId xmlns:a16="http://schemas.microsoft.com/office/drawing/2014/main" id="{B23C3CE0-D5AA-D347-8251-781079AE1F10}"/>
                </a:ext>
              </a:extLst>
            </p:cNvPr>
            <p:cNvGrpSpPr/>
            <p:nvPr/>
          </p:nvGrpSpPr>
          <p:grpSpPr>
            <a:xfrm>
              <a:off x="2605549" y="2273123"/>
              <a:ext cx="253071" cy="355209"/>
              <a:chOff x="2605549" y="2282084"/>
              <a:chExt cx="253071" cy="355209"/>
            </a:xfrm>
          </p:grpSpPr>
          <p:sp>
            <p:nvSpPr>
              <p:cNvPr id="112" name="Oval 111">
                <a:extLst>
                  <a:ext uri="{FF2B5EF4-FFF2-40B4-BE49-F238E27FC236}">
                    <a16:creationId xmlns:a16="http://schemas.microsoft.com/office/drawing/2014/main" id="{4E2B687A-DFBC-7340-B029-A61DCE1CE45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3" name="Straight Connector 112">
                <a:extLst>
                  <a:ext uri="{FF2B5EF4-FFF2-40B4-BE49-F238E27FC236}">
                    <a16:creationId xmlns:a16="http://schemas.microsoft.com/office/drawing/2014/main" id="{CACB46D4-E246-9849-9187-029209BDEE5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3" name="Group 92">
              <a:extLst>
                <a:ext uri="{FF2B5EF4-FFF2-40B4-BE49-F238E27FC236}">
                  <a16:creationId xmlns:a16="http://schemas.microsoft.com/office/drawing/2014/main" id="{BAC419EF-D123-E245-A49F-27F46F3D1F38}"/>
                </a:ext>
              </a:extLst>
            </p:cNvPr>
            <p:cNvGrpSpPr/>
            <p:nvPr/>
          </p:nvGrpSpPr>
          <p:grpSpPr>
            <a:xfrm>
              <a:off x="2901383" y="2273123"/>
              <a:ext cx="253071" cy="355209"/>
              <a:chOff x="2605549" y="2282084"/>
              <a:chExt cx="253071" cy="355209"/>
            </a:xfrm>
          </p:grpSpPr>
          <p:sp>
            <p:nvSpPr>
              <p:cNvPr id="110" name="Oval 109">
                <a:extLst>
                  <a:ext uri="{FF2B5EF4-FFF2-40B4-BE49-F238E27FC236}">
                    <a16:creationId xmlns:a16="http://schemas.microsoft.com/office/drawing/2014/main" id="{F5065611-7A90-404B-8ED0-C61CA33BC3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1" name="Straight Connector 110">
                <a:extLst>
                  <a:ext uri="{FF2B5EF4-FFF2-40B4-BE49-F238E27FC236}">
                    <a16:creationId xmlns:a16="http://schemas.microsoft.com/office/drawing/2014/main" id="{CD427EF4-8FC5-304B-8CF2-D94CEE5CA90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5" name="Group 94">
              <a:extLst>
                <a:ext uri="{FF2B5EF4-FFF2-40B4-BE49-F238E27FC236}">
                  <a16:creationId xmlns:a16="http://schemas.microsoft.com/office/drawing/2014/main" id="{2411C4CC-CD37-1E47-842E-D88D1B7B3C21}"/>
                </a:ext>
              </a:extLst>
            </p:cNvPr>
            <p:cNvGrpSpPr/>
            <p:nvPr/>
          </p:nvGrpSpPr>
          <p:grpSpPr>
            <a:xfrm>
              <a:off x="3188253" y="2273123"/>
              <a:ext cx="253071" cy="355209"/>
              <a:chOff x="2605549" y="2282084"/>
              <a:chExt cx="253071" cy="355209"/>
            </a:xfrm>
          </p:grpSpPr>
          <p:sp>
            <p:nvSpPr>
              <p:cNvPr id="97" name="Oval 96">
                <a:extLst>
                  <a:ext uri="{FF2B5EF4-FFF2-40B4-BE49-F238E27FC236}">
                    <a16:creationId xmlns:a16="http://schemas.microsoft.com/office/drawing/2014/main" id="{3719600D-C389-A441-9255-2F6EBD6F29C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98" name="Straight Connector 97">
                <a:extLst>
                  <a:ext uri="{FF2B5EF4-FFF2-40B4-BE49-F238E27FC236}">
                    <a16:creationId xmlns:a16="http://schemas.microsoft.com/office/drawing/2014/main" id="{C1CC94CE-49D4-2C40-8CB6-29C80358616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 name="TextBox 2">
            <a:extLst>
              <a:ext uri="{FF2B5EF4-FFF2-40B4-BE49-F238E27FC236}">
                <a16:creationId xmlns:a16="http://schemas.microsoft.com/office/drawing/2014/main" id="{E7CD1E77-1DC8-A543-B3A9-B037D1B5A26A}"/>
              </a:ext>
            </a:extLst>
          </p:cNvPr>
          <p:cNvSpPr txBox="1"/>
          <p:nvPr/>
        </p:nvSpPr>
        <p:spPr>
          <a:xfrm>
            <a:off x="1281164" y="5750894"/>
            <a:ext cx="671979" cy="369332"/>
          </a:xfrm>
          <a:prstGeom prst="rect">
            <a:avLst/>
          </a:prstGeom>
          <a:noFill/>
        </p:spPr>
        <p:txBody>
          <a:bodyPr wrap="none" rtlCol="0">
            <a:spAutoFit/>
          </a:bodyPr>
          <a:lstStyle/>
          <a:p>
            <a:r>
              <a:rPr lang="en-US" dirty="0"/>
              <a:t>APIs</a:t>
            </a:r>
          </a:p>
        </p:txBody>
      </p:sp>
      <p:sp>
        <p:nvSpPr>
          <p:cNvPr id="114" name="Can 113">
            <a:extLst>
              <a:ext uri="{FF2B5EF4-FFF2-40B4-BE49-F238E27FC236}">
                <a16:creationId xmlns:a16="http://schemas.microsoft.com/office/drawing/2014/main" id="{FB6F9F1F-6766-6944-8513-530A24B7BE95}"/>
              </a:ext>
            </a:extLst>
          </p:cNvPr>
          <p:cNvSpPr/>
          <p:nvPr/>
        </p:nvSpPr>
        <p:spPr>
          <a:xfrm rot="5400000">
            <a:off x="7931104" y="341658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telemetries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5" name="Elbow Connector 114">
            <a:extLst>
              <a:ext uri="{FF2B5EF4-FFF2-40B4-BE49-F238E27FC236}">
                <a16:creationId xmlns:a16="http://schemas.microsoft.com/office/drawing/2014/main" id="{F40DAE0E-7182-A541-9752-0DCB515AE39C}"/>
              </a:ext>
            </a:extLst>
          </p:cNvPr>
          <p:cNvCxnSpPr>
            <a:cxnSpLocks/>
            <a:stCxn id="165" idx="2"/>
            <a:endCxn id="67" idx="1"/>
          </p:cNvCxnSpPr>
          <p:nvPr/>
        </p:nvCxnSpPr>
        <p:spPr>
          <a:xfrm rot="5400000" flipH="1" flipV="1">
            <a:off x="4062275" y="3052030"/>
            <a:ext cx="1345043" cy="602468"/>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Elbow Connector 85">
            <a:extLst>
              <a:ext uri="{FF2B5EF4-FFF2-40B4-BE49-F238E27FC236}">
                <a16:creationId xmlns:a16="http://schemas.microsoft.com/office/drawing/2014/main" id="{C69AD2CA-C450-1C44-8A80-0647D3808182}"/>
              </a:ext>
            </a:extLst>
          </p:cNvPr>
          <p:cNvCxnSpPr>
            <a:cxnSpLocks/>
          </p:cNvCxnSpPr>
          <p:nvPr/>
        </p:nvCxnSpPr>
        <p:spPr>
          <a:xfrm rot="5400000">
            <a:off x="5174086" y="25533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9CBC08C6-4801-B447-89B6-C96B33382E27}"/>
              </a:ext>
            </a:extLst>
          </p:cNvPr>
          <p:cNvSpPr/>
          <p:nvPr/>
        </p:nvSpPr>
        <p:spPr bwMode="auto">
          <a:xfrm>
            <a:off x="2346825" y="38613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1584" y="59269"/>
            <a:ext cx="11525249" cy="553874"/>
          </a:xfrm>
        </p:spPr>
        <p:txBody>
          <a:bodyPr/>
          <a:lstStyle/>
          <a:p>
            <a:r>
              <a:rPr lang="en-US" sz="3200" dirty="0"/>
              <a:t>Command Query Responsibility Segregation Pattern</a:t>
            </a: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7" cy="22664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srgbClr val="7030A0"/>
                </a:solidFill>
                <a:latin typeface="Aria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7" y="345201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3" y="3762206"/>
            <a:ext cx="1210735"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5" y="3815566"/>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62" y="4892013"/>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1" y="2781336"/>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8" y="1854938"/>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713526" y="4892012"/>
            <a:ext cx="172354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cs typeface="+mn-cs"/>
              </a:rPr>
              <a:t>CreateOrder 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7"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srgbClr val="7030A0"/>
                </a:solidFill>
                <a:latin typeface="Aria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5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9"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5</a:t>
            </a:r>
            <a:endParaRPr lang="en-US" sz="667" dirty="0">
              <a:solidFill>
                <a:schemeClr val="accent2">
                  <a:lumMod val="50000"/>
                </a:schemeClr>
              </a:solidFill>
              <a:latin typeface="Aria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6</a:t>
            </a:r>
            <a:endParaRPr lang="en-US" sz="667" dirty="0">
              <a:solidFill>
                <a:schemeClr val="accent2">
                  <a:lumMod val="50000"/>
                </a:schemeClr>
              </a:solidFill>
              <a:latin typeface="Aria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7</a:t>
            </a:r>
            <a:endParaRPr lang="en-US" sz="667" dirty="0">
              <a:solidFill>
                <a:schemeClr val="accent2">
                  <a:lumMod val="50000"/>
                </a:schemeClr>
              </a:solidFill>
              <a:latin typeface="Aria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6" y="5031069"/>
            <a:ext cx="702082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srgbClr val="6D7777"/>
              </a:solidFill>
              <a:latin typeface="Arial"/>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92009" y="5883415"/>
            <a:ext cx="959343" cy="504271"/>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6"/>
            <a:ext cx="1425390"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CommandOrder</a:t>
            </a:r>
            <a:endParaRPr lang="en-US" sz="1351" dirty="0">
              <a:solidFill>
                <a:srgbClr val="C8D2D2">
                  <a:lumMod val="25000"/>
                </a:srgbClr>
              </a:solidFill>
              <a:latin typeface="Arial"/>
              <a:cs typeface="+mn-cs"/>
            </a:endParaRP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3793" y="415224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69458763-689F-6340-87C8-BA306FFA7944}"/>
              </a:ext>
            </a:extLst>
          </p:cNvPr>
          <p:cNvSpPr/>
          <p:nvPr/>
        </p:nvSpPr>
        <p:spPr>
          <a:xfrm>
            <a:off x="2627301" y="802309"/>
            <a:ext cx="1242987" cy="7472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7030A0"/>
                </a:solidFill>
                <a:latin typeface="Aria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3" y="751722"/>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defTabSz="914377" eaLnBrk="1" fontAlgn="auto" hangingPunct="1">
                  <a:spcBef>
                    <a:spcPts val="0"/>
                  </a:spcBef>
                  <a:spcAft>
                    <a:spcPts val="0"/>
                  </a:spcAft>
                  <a:defRPr sz="1800">
                    <a:solidFill>
                      <a:srgbClr val="FFFFFF"/>
                    </a:solidFill>
                  </a:defRPr>
                </a:pPr>
                <a:endParaRPr sz="1588" dirty="0">
                  <a:solidFill>
                    <a:srgbClr val="FFFFFF"/>
                  </a:solidFill>
                  <a:latin typeface="Arial"/>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7"/>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1280"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914377" eaLnBrk="1" fontAlgn="auto" hangingPunct="1">
                <a:spcBef>
                  <a:spcPts val="0"/>
                </a:spcBef>
                <a:spcAft>
                  <a:spcPts val="0"/>
                </a:spcAft>
                <a:defRPr sz="1800" b="0">
                  <a:solidFill>
                    <a:srgbClr val="000000"/>
                  </a:solidFill>
                </a:defRPr>
              </a:pPr>
              <a:r>
                <a:rPr sz="1200" b="0" dirty="0">
                  <a:solidFill>
                    <a:srgbClr val="000000"/>
                  </a:solidFill>
                </a:rPr>
                <a:t>USER</a:t>
              </a:r>
              <a:endParaRPr sz="707" b="0" dirty="0">
                <a:solidFill>
                  <a:srgbClr val="000000"/>
                </a:solidFill>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2" y="4210207"/>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7" y="261959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4" y="2929785"/>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FD75B24F-F7C7-5549-BD06-51182B7F7ADE}"/>
              </a:ext>
            </a:extLst>
          </p:cNvPr>
          <p:cNvSpPr/>
          <p:nvPr/>
        </p:nvSpPr>
        <p:spPr>
          <a:xfrm>
            <a:off x="9248464" y="3571877"/>
            <a:ext cx="914400" cy="9144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defRPr/>
            </a:pPr>
            <a:r>
              <a:rPr lang="en-US" sz="1351" dirty="0">
                <a:solidFill>
                  <a:srgbClr val="7030A0"/>
                </a:solidFill>
                <a:latin typeface="Aria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6" y="2929786"/>
            <a:ext cx="1601569" cy="642092"/>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8566ADB-5CEA-7941-AACF-A347236E2BF9}"/>
              </a:ext>
            </a:extLst>
          </p:cNvPr>
          <p:cNvCxnSpPr>
            <a:cxnSpLocks/>
            <a:stCxn id="15" idx="3"/>
            <a:endCxn id="63" idx="0"/>
          </p:cNvCxnSpPr>
          <p:nvPr/>
        </p:nvCxnSpPr>
        <p:spPr>
          <a:xfrm flipH="1" flipV="1">
            <a:off x="5147872" y="3314205"/>
            <a:ext cx="5014993" cy="714873"/>
          </a:xfrm>
          <a:prstGeom prst="bentConnector4">
            <a:avLst>
              <a:gd name="adj1" fmla="val -6078"/>
              <a:gd name="adj2" fmla="val 277827"/>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8" y="399135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1</a:t>
            </a:r>
          </a:p>
        </p:txBody>
      </p:sp>
      <p:sp>
        <p:nvSpPr>
          <p:cNvPr id="71" name="Oval 70">
            <a:extLst>
              <a:ext uri="{FF2B5EF4-FFF2-40B4-BE49-F238E27FC236}">
                <a16:creationId xmlns:a16="http://schemas.microsoft.com/office/drawing/2014/main" id="{BA5068DF-FB86-C34A-BA2E-5F3E5AD1796F}"/>
              </a:ext>
            </a:extLst>
          </p:cNvPr>
          <p:cNvSpPr/>
          <p:nvPr/>
        </p:nvSpPr>
        <p:spPr>
          <a:xfrm>
            <a:off x="5406095" y="4250323"/>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2</a:t>
            </a:r>
          </a:p>
        </p:txBody>
      </p:sp>
      <p:sp>
        <p:nvSpPr>
          <p:cNvPr id="72" name="Oval 71">
            <a:extLst>
              <a:ext uri="{FF2B5EF4-FFF2-40B4-BE49-F238E27FC236}">
                <a16:creationId xmlns:a16="http://schemas.microsoft.com/office/drawing/2014/main" id="{5D76A1AA-A4C4-9843-936F-3DEAA849BEC1}"/>
              </a:ext>
            </a:extLst>
          </p:cNvPr>
          <p:cNvSpPr/>
          <p:nvPr/>
        </p:nvSpPr>
        <p:spPr>
          <a:xfrm>
            <a:off x="6657982" y="383871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3</a:t>
            </a:r>
          </a:p>
        </p:txBody>
      </p:sp>
      <p:sp>
        <p:nvSpPr>
          <p:cNvPr id="73" name="Oval 72">
            <a:extLst>
              <a:ext uri="{FF2B5EF4-FFF2-40B4-BE49-F238E27FC236}">
                <a16:creationId xmlns:a16="http://schemas.microsoft.com/office/drawing/2014/main" id="{E68FC668-8567-254E-AC61-9BC8F1F5321C}"/>
              </a:ext>
            </a:extLst>
          </p:cNvPr>
          <p:cNvSpPr/>
          <p:nvPr/>
        </p:nvSpPr>
        <p:spPr>
          <a:xfrm>
            <a:off x="6595231" y="302292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4</a:t>
            </a:r>
          </a:p>
        </p:txBody>
      </p:sp>
      <p:sp>
        <p:nvSpPr>
          <p:cNvPr id="74" name="Oval 73">
            <a:extLst>
              <a:ext uri="{FF2B5EF4-FFF2-40B4-BE49-F238E27FC236}">
                <a16:creationId xmlns:a16="http://schemas.microsoft.com/office/drawing/2014/main" id="{BF7ED549-503E-7046-BBBE-9ADB884ED142}"/>
              </a:ext>
            </a:extLst>
          </p:cNvPr>
          <p:cNvSpPr/>
          <p:nvPr/>
        </p:nvSpPr>
        <p:spPr>
          <a:xfrm>
            <a:off x="9700516" y="299799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5</a:t>
            </a:r>
          </a:p>
        </p:txBody>
      </p:sp>
      <p:sp>
        <p:nvSpPr>
          <p:cNvPr id="75" name="Oval 74">
            <a:extLst>
              <a:ext uri="{FF2B5EF4-FFF2-40B4-BE49-F238E27FC236}">
                <a16:creationId xmlns:a16="http://schemas.microsoft.com/office/drawing/2014/main" id="{62F55B04-F965-DF49-8F92-2027E9FF17C0}"/>
              </a:ext>
            </a:extLst>
          </p:cNvPr>
          <p:cNvSpPr/>
          <p:nvPr/>
        </p:nvSpPr>
        <p:spPr>
          <a:xfrm>
            <a:off x="10516306" y="379585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391584" y="6376464"/>
            <a:ext cx="9205585" cy="369332"/>
          </a:xfrm>
          <a:prstGeom prst="rect">
            <a:avLst/>
          </a:prstGeom>
        </p:spPr>
        <p:txBody>
          <a:bodyPr wrap="square">
            <a:spAutoFit/>
          </a:bodyPr>
          <a:lstStyle/>
          <a:p>
            <a:r>
              <a:rPr lang="en-US" dirty="0">
                <a:hlinkClick r:id="rId8"/>
              </a:rPr>
              <a:t>https://ibm-cloud-architecture.github.io/refarch-kc-order-ms/</a:t>
            </a:r>
            <a:endParaRPr lang="en-US" dirty="0"/>
          </a:p>
        </p:txBody>
      </p:sp>
      <p:sp>
        <p:nvSpPr>
          <p:cNvPr id="50" name="Oval 49">
            <a:extLst>
              <a:ext uri="{FF2B5EF4-FFF2-40B4-BE49-F238E27FC236}">
                <a16:creationId xmlns:a16="http://schemas.microsoft.com/office/drawing/2014/main" id="{37DA9642-28AD-654A-BAB6-9B5704A4063D}"/>
              </a:ext>
            </a:extLst>
          </p:cNvPr>
          <p:cNvSpPr/>
          <p:nvPr/>
        </p:nvSpPr>
        <p:spPr>
          <a:xfrm>
            <a:off x="6355656" y="566255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7</a:t>
            </a:r>
          </a:p>
        </p:txBody>
      </p:sp>
      <p:sp>
        <p:nvSpPr>
          <p:cNvPr id="46" name="Rounded Rectangle 45">
            <a:extLst>
              <a:ext uri="{FF2B5EF4-FFF2-40B4-BE49-F238E27FC236}">
                <a16:creationId xmlns:a16="http://schemas.microsoft.com/office/drawing/2014/main" id="{337B4141-4D69-3E4B-B202-6EC7DBA584E8}"/>
              </a:ext>
            </a:extLst>
          </p:cNvPr>
          <p:cNvSpPr/>
          <p:nvPr/>
        </p:nvSpPr>
        <p:spPr bwMode="auto">
          <a:xfrm>
            <a:off x="7436721"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48" name="Rounded Rectangle 47">
            <a:extLst>
              <a:ext uri="{FF2B5EF4-FFF2-40B4-BE49-F238E27FC236}">
                <a16:creationId xmlns:a16="http://schemas.microsoft.com/office/drawing/2014/main" id="{4B0DE5C0-4853-7940-B7C9-B6F083C12C73}"/>
              </a:ext>
            </a:extLst>
          </p:cNvPr>
          <p:cNvSpPr/>
          <p:nvPr/>
        </p:nvSpPr>
        <p:spPr bwMode="auto">
          <a:xfrm>
            <a:off x="768055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51" name="Rounded Rectangle 50">
            <a:extLst>
              <a:ext uri="{FF2B5EF4-FFF2-40B4-BE49-F238E27FC236}">
                <a16:creationId xmlns:a16="http://schemas.microsoft.com/office/drawing/2014/main" id="{6093AB0C-2065-E949-B21A-6DEDB530E594}"/>
              </a:ext>
            </a:extLst>
          </p:cNvPr>
          <p:cNvSpPr/>
          <p:nvPr/>
        </p:nvSpPr>
        <p:spPr bwMode="auto">
          <a:xfrm>
            <a:off x="7926120"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53" name="Rounded Rectangle 52">
            <a:extLst>
              <a:ext uri="{FF2B5EF4-FFF2-40B4-BE49-F238E27FC236}">
                <a16:creationId xmlns:a16="http://schemas.microsoft.com/office/drawing/2014/main" id="{AA552E66-A729-C346-870A-2A4671E8F3BE}"/>
              </a:ext>
            </a:extLst>
          </p:cNvPr>
          <p:cNvSpPr/>
          <p:nvPr/>
        </p:nvSpPr>
        <p:spPr bwMode="auto">
          <a:xfrm>
            <a:off x="8169957"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54" name="Rounded Rectangle 53">
            <a:extLst>
              <a:ext uri="{FF2B5EF4-FFF2-40B4-BE49-F238E27FC236}">
                <a16:creationId xmlns:a16="http://schemas.microsoft.com/office/drawing/2014/main" id="{6AF61A46-B317-E641-B5B7-BAF8C39F3A21}"/>
              </a:ext>
            </a:extLst>
          </p:cNvPr>
          <p:cNvSpPr/>
          <p:nvPr/>
        </p:nvSpPr>
        <p:spPr bwMode="auto">
          <a:xfrm>
            <a:off x="841551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55" name="TextBox 54">
            <a:extLst>
              <a:ext uri="{FF2B5EF4-FFF2-40B4-BE49-F238E27FC236}">
                <a16:creationId xmlns:a16="http://schemas.microsoft.com/office/drawing/2014/main" id="{D40BF169-2695-E34C-BCD6-5AFD9EF3A0A4}"/>
              </a:ext>
            </a:extLst>
          </p:cNvPr>
          <p:cNvSpPr txBox="1"/>
          <p:nvPr/>
        </p:nvSpPr>
        <p:spPr>
          <a:xfrm>
            <a:off x="7303823" y="5031068"/>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orders</a:t>
            </a:r>
            <a:endParaRPr lang="en-US" sz="1351" dirty="0">
              <a:solidFill>
                <a:srgbClr val="C8D2D2">
                  <a:lumMod val="25000"/>
                </a:srgbClr>
              </a:solidFill>
              <a:latin typeface="Arial"/>
              <a:cs typeface="+mn-cs"/>
            </a:endParaRPr>
          </a:p>
        </p:txBody>
      </p:sp>
      <p:cxnSp>
        <p:nvCxnSpPr>
          <p:cNvPr id="62" name="Elbow Connector 61">
            <a:extLst>
              <a:ext uri="{FF2B5EF4-FFF2-40B4-BE49-F238E27FC236}">
                <a16:creationId xmlns:a16="http://schemas.microsoft.com/office/drawing/2014/main" id="{76EDF87C-DDD7-2548-A578-5AFCE640501E}"/>
              </a:ext>
            </a:extLst>
          </p:cNvPr>
          <p:cNvCxnSpPr>
            <a:cxnSpLocks/>
            <a:stCxn id="63" idx="2"/>
            <a:endCxn id="54" idx="0"/>
          </p:cNvCxnSpPr>
          <p:nvPr/>
        </p:nvCxnSpPr>
        <p:spPr>
          <a:xfrm rot="16200000" flipH="1">
            <a:off x="6291625" y="3066453"/>
            <a:ext cx="1102921" cy="339042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93" y="4631969"/>
            <a:ext cx="552951" cy="386793"/>
          </a:xfrm>
          <a:prstGeom prst="rect">
            <a:avLst/>
          </a:prstGeom>
        </p:spPr>
      </p:pic>
    </p:spTree>
    <p:extLst>
      <p:ext uri="{BB962C8B-B14F-4D97-AF65-F5344CB8AC3E}">
        <p14:creationId xmlns:p14="http://schemas.microsoft.com/office/powerpoint/2010/main" val="2371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391584" y="1202270"/>
            <a:ext cx="11190816" cy="1544069"/>
          </a:xfrm>
        </p:spPr>
        <p:txBody>
          <a:bodyPr/>
          <a:lstStyle/>
          <a:p>
            <a:r>
              <a:rPr lang="en-US" sz="2133" dirty="0"/>
              <a:t>A long running transaction that can be broken up to a collection of sub-transactions that can be interleaved any way with other transactions. </a:t>
            </a:r>
            <a:r>
              <a:rPr lang="en-US" sz="2133" dirty="0">
                <a:hlinkClick r:id="rId3"/>
              </a:rPr>
              <a:t>Src Garcia-Molina, Salem 1987</a:t>
            </a:r>
            <a:endParaRPr lang="en-US" sz="2133" dirty="0"/>
          </a:p>
          <a:p>
            <a:r>
              <a:rPr lang="en-US" sz="2133"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19</a:t>
            </a:fld>
            <a:endParaRPr lang="en-US" dirty="0">
              <a:solidFill>
                <a:srgbClr val="5AAAFA"/>
              </a:solidFill>
              <a:latin typeface="Arial"/>
              <a:cs typeface="+mn-cs"/>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1191323"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581723"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2401688"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4411792"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Container MS</a:t>
            </a:r>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3011288"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5021392"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522733" y="3595466"/>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551691" y="4352899"/>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Pending</a:t>
            </a:r>
          </a:p>
        </p:txBody>
      </p:sp>
      <p:sp>
        <p:nvSpPr>
          <p:cNvPr id="26" name="Oval 25">
            <a:extLst>
              <a:ext uri="{FF2B5EF4-FFF2-40B4-BE49-F238E27FC236}">
                <a16:creationId xmlns:a16="http://schemas.microsoft.com/office/drawing/2014/main" id="{D5DC2B30-4AC4-C549-8902-A2A206C0CD10}"/>
              </a:ext>
            </a:extLst>
          </p:cNvPr>
          <p:cNvSpPr/>
          <p:nvPr/>
        </p:nvSpPr>
        <p:spPr>
          <a:xfrm>
            <a:off x="2351535" y="4501883"/>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Voyage Allocated</a:t>
            </a:r>
          </a:p>
        </p:txBody>
      </p:sp>
      <p:sp>
        <p:nvSpPr>
          <p:cNvPr id="27" name="Oval 26">
            <a:extLst>
              <a:ext uri="{FF2B5EF4-FFF2-40B4-BE49-F238E27FC236}">
                <a16:creationId xmlns:a16="http://schemas.microsoft.com/office/drawing/2014/main" id="{5A9D5058-ED19-674B-888B-5595EEA9FBA1}"/>
              </a:ext>
            </a:extLst>
          </p:cNvPr>
          <p:cNvSpPr/>
          <p:nvPr/>
        </p:nvSpPr>
        <p:spPr>
          <a:xfrm>
            <a:off x="4291343" y="4699835"/>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Reefer Assigned</a:t>
            </a:r>
          </a:p>
        </p:txBody>
      </p:sp>
      <p:sp>
        <p:nvSpPr>
          <p:cNvPr id="29" name="Oval 28">
            <a:extLst>
              <a:ext uri="{FF2B5EF4-FFF2-40B4-BE49-F238E27FC236}">
                <a16:creationId xmlns:a16="http://schemas.microsoft.com/office/drawing/2014/main" id="{FDB3FF4C-C64C-2C45-BAFE-C62D299211E5}"/>
              </a:ext>
            </a:extLst>
          </p:cNvPr>
          <p:cNvSpPr/>
          <p:nvPr/>
        </p:nvSpPr>
        <p:spPr>
          <a:xfrm>
            <a:off x="539682" y="5632557"/>
            <a:ext cx="1337585"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Accepted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65741" y="37048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65741" y="4466001"/>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3701" y="5770707"/>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6</a:t>
            </a:r>
          </a:p>
        </p:txBody>
      </p:sp>
      <p:sp>
        <p:nvSpPr>
          <p:cNvPr id="34" name="TextBox 33">
            <a:extLst>
              <a:ext uri="{FF2B5EF4-FFF2-40B4-BE49-F238E27FC236}">
                <a16:creationId xmlns:a16="http://schemas.microsoft.com/office/drawing/2014/main" id="{77DB6946-A03F-9343-AF8B-16133E629068}"/>
              </a:ext>
            </a:extLst>
          </p:cNvPr>
          <p:cNvSpPr txBox="1"/>
          <p:nvPr/>
        </p:nvSpPr>
        <p:spPr>
          <a:xfrm>
            <a:off x="4164305" y="5161715"/>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2159861" y="49550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3</a:t>
            </a:r>
          </a:p>
        </p:txBody>
      </p:sp>
      <p:sp>
        <p:nvSpPr>
          <p:cNvPr id="21" name="Rounded Rectangle 20">
            <a:extLst>
              <a:ext uri="{FF2B5EF4-FFF2-40B4-BE49-F238E27FC236}">
                <a16:creationId xmlns:a16="http://schemas.microsoft.com/office/drawing/2014/main" id="{82D10E8F-DA99-8149-9F3B-E536285C0B1C}"/>
              </a:ext>
            </a:extLst>
          </p:cNvPr>
          <p:cNvSpPr/>
          <p:nvPr/>
        </p:nvSpPr>
        <p:spPr>
          <a:xfrm>
            <a:off x="6262009"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Invoice MS</a:t>
            </a:r>
          </a:p>
        </p:txBody>
      </p:sp>
      <p:cxnSp>
        <p:nvCxnSpPr>
          <p:cNvPr id="22" name="Straight Connector 21">
            <a:extLst>
              <a:ext uri="{FF2B5EF4-FFF2-40B4-BE49-F238E27FC236}">
                <a16:creationId xmlns:a16="http://schemas.microsoft.com/office/drawing/2014/main" id="{7F3E1D76-37C5-B449-8573-3C91DA2A9411}"/>
              </a:ext>
            </a:extLst>
          </p:cNvPr>
          <p:cNvCxnSpPr>
            <a:cxnSpLocks/>
            <a:endCxn id="21" idx="2"/>
          </p:cNvCxnSpPr>
          <p:nvPr/>
        </p:nvCxnSpPr>
        <p:spPr>
          <a:xfrm flipV="1">
            <a:off x="6871609" y="3429000"/>
            <a:ext cx="0" cy="342292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DB9F29E-5490-F645-8947-A26B2BA2D54D}"/>
              </a:ext>
            </a:extLst>
          </p:cNvPr>
          <p:cNvSpPr/>
          <p:nvPr/>
        </p:nvSpPr>
        <p:spPr>
          <a:xfrm>
            <a:off x="6141561" y="5086138"/>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Payment Processed</a:t>
            </a:r>
          </a:p>
        </p:txBody>
      </p:sp>
      <p:sp>
        <p:nvSpPr>
          <p:cNvPr id="24" name="TextBox 23">
            <a:extLst>
              <a:ext uri="{FF2B5EF4-FFF2-40B4-BE49-F238E27FC236}">
                <a16:creationId xmlns:a16="http://schemas.microsoft.com/office/drawing/2014/main" id="{4D0F8336-E4AE-4C46-A8BA-7F07FB1AD7AD}"/>
              </a:ext>
            </a:extLst>
          </p:cNvPr>
          <p:cNvSpPr txBox="1"/>
          <p:nvPr/>
        </p:nvSpPr>
        <p:spPr>
          <a:xfrm>
            <a:off x="7562849" y="556182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5</a:t>
            </a:r>
          </a:p>
        </p:txBody>
      </p:sp>
    </p:spTree>
    <p:extLst>
      <p:ext uri="{BB962C8B-B14F-4D97-AF65-F5344CB8AC3E}">
        <p14:creationId xmlns:p14="http://schemas.microsoft.com/office/powerpoint/2010/main" val="38197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20</a:t>
            </a:fld>
            <a:endParaRPr lang="en-US" dirty="0">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793628" y="3695670"/>
            <a:ext cx="2672053" cy="19934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41686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293582" y="5770707"/>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8" y="3396216"/>
            <a:ext cx="489401" cy="59890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dirty="0">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endCxn id="19" idx="2"/>
          </p:cNvCxnSpPr>
          <p:nvPr/>
        </p:nvCxnSpPr>
        <p:spPr>
          <a:xfrm rot="16200000" flipV="1">
            <a:off x="3245966" y="4491468"/>
            <a:ext cx="1663793" cy="1"/>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3610842" y="4366947"/>
            <a:ext cx="1663797" cy="24904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033412" y="3795068"/>
            <a:ext cx="983305"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4365525"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901768" y="3140347"/>
            <a:ext cx="2376613" cy="3452448"/>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330712" y="5173328"/>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5</a:t>
            </a:r>
          </a:p>
        </p:txBody>
      </p:sp>
      <p:sp>
        <p:nvSpPr>
          <p:cNvPr id="76" name="Rectangle 75">
            <a:extLst>
              <a:ext uri="{FF2B5EF4-FFF2-40B4-BE49-F238E27FC236}">
                <a16:creationId xmlns:a16="http://schemas.microsoft.com/office/drawing/2014/main" id="{A35AEE74-4F68-A443-A159-223FC4AD4F7D}"/>
              </a:ext>
            </a:extLst>
          </p:cNvPr>
          <p:cNvSpPr/>
          <p:nvPr/>
        </p:nvSpPr>
        <p:spPr>
          <a:xfrm>
            <a:off x="7851493" y="2386830"/>
            <a:ext cx="4340507" cy="3242554"/>
          </a:xfrm>
          <a:prstGeom prst="rect">
            <a:avLst/>
          </a:prstGeom>
        </p:spPr>
        <p:txBody>
          <a:bodyPr wrap="square">
            <a:spAutoFit/>
          </a:bodyPr>
          <a:lstStyle/>
          <a:p>
            <a:pPr defTabSz="914377" eaLnBrk="1" fontAlgn="auto" hangingPunct="1">
              <a:spcBef>
                <a:spcPts val="0"/>
              </a:spcBef>
              <a:spcAft>
                <a:spcPts val="0"/>
              </a:spcAft>
            </a:pPr>
            <a:r>
              <a:rPr lang="en-US" sz="1867" dirty="0">
                <a:solidFill>
                  <a:prstClr val="black"/>
                </a:solidFill>
                <a:latin typeface="Arial"/>
                <a:cs typeface="+mn-cs"/>
              </a:rPr>
              <a:t>The distributed transaction ends when the last service executes.</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2- &lt;orderID, voyageID&gt;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3- &lt;orderID, </a:t>
            </a:r>
            <a:r>
              <a:rPr lang="en-US" sz="1867" dirty="0" err="1">
                <a:solidFill>
                  <a:prstClr val="black"/>
                </a:solidFill>
                <a:latin typeface="Arial"/>
                <a:cs typeface="+mn-cs"/>
              </a:rPr>
              <a:t>reeferID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4- &lt;orderID, </a:t>
            </a:r>
            <a:r>
              <a:rPr lang="en-US" sz="1867" dirty="0" err="1">
                <a:solidFill>
                  <a:prstClr val="black"/>
                </a:solidFill>
                <a:latin typeface="Arial"/>
                <a:cs typeface="+mn-cs"/>
              </a:rPr>
              <a:t>transactionID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5- Order has accepted</a:t>
            </a:r>
          </a:p>
          <a:p>
            <a:pPr defTabSz="914377" eaLnBrk="1" fontAlgn="auto" hangingPunct="1">
              <a:spcBef>
                <a:spcPts val="0"/>
              </a:spcBef>
              <a:spcAft>
                <a:spcPts val="0"/>
              </a:spcAft>
            </a:pPr>
            <a:endParaRPr lang="en-US" dirty="0">
              <a:solidFill>
                <a:prstClr val="black"/>
              </a:solidFill>
              <a:latin typeface="Arial"/>
              <a:cs typeface="+mn-cs"/>
            </a:endParaRPr>
          </a:p>
        </p:txBody>
      </p:sp>
      <p:sp>
        <p:nvSpPr>
          <p:cNvPr id="25" name="TextBox 24">
            <a:extLst>
              <a:ext uri="{FF2B5EF4-FFF2-40B4-BE49-F238E27FC236}">
                <a16:creationId xmlns:a16="http://schemas.microsoft.com/office/drawing/2014/main" id="{DB51E527-9CC7-6649-BCEA-B27483319838}"/>
              </a:ext>
            </a:extLst>
          </p:cNvPr>
          <p:cNvSpPr txBox="1"/>
          <p:nvPr/>
        </p:nvSpPr>
        <p:spPr>
          <a:xfrm>
            <a:off x="400606" y="4067559"/>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4" name="Rectangle 33">
            <a:extLst>
              <a:ext uri="{FF2B5EF4-FFF2-40B4-BE49-F238E27FC236}">
                <a16:creationId xmlns:a16="http://schemas.microsoft.com/office/drawing/2014/main" id="{FA63449E-541E-944E-82EC-3783DB070955}"/>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5" name="Elbow Connector 34">
            <a:extLst>
              <a:ext uri="{FF2B5EF4-FFF2-40B4-BE49-F238E27FC236}">
                <a16:creationId xmlns:a16="http://schemas.microsoft.com/office/drawing/2014/main" id="{1722A8D5-FE8E-C743-81B2-5A66D6A9F1B2}"/>
              </a:ext>
            </a:extLst>
          </p:cNvPr>
          <p:cNvCxnSpPr>
            <a:cxnSpLocks/>
            <a:stCxn id="9" idx="0"/>
            <a:endCxn id="34" idx="2"/>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EBCE2C0-7660-4047-AC43-59F1D20989C8}"/>
              </a:ext>
            </a:extLst>
          </p:cNvPr>
          <p:cNvCxnSpPr>
            <a:cxnSpLocks/>
            <a:endCxn id="12" idx="0"/>
          </p:cNvCxnSpPr>
          <p:nvPr/>
        </p:nvCxnSpPr>
        <p:spPr>
          <a:xfrm rot="5400000">
            <a:off x="4632435" y="3875528"/>
            <a:ext cx="1631701" cy="126397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39E90B-8B5B-AC40-9AEC-C8679955E932}"/>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39" name="Picture 38">
            <a:extLst>
              <a:ext uri="{FF2B5EF4-FFF2-40B4-BE49-F238E27FC236}">
                <a16:creationId xmlns:a16="http://schemas.microsoft.com/office/drawing/2014/main" id="{A9BF2220-949B-2C41-9BF3-905C5DBFF5DC}"/>
              </a:ext>
            </a:extLst>
          </p:cNvPr>
          <p:cNvPicPr>
            <a:picLocks noChangeAspect="1"/>
          </p:cNvPicPr>
          <p:nvPr/>
        </p:nvPicPr>
        <p:blipFill>
          <a:blip r:embed="rId5"/>
          <a:stretch>
            <a:fillRect/>
          </a:stretch>
        </p:blipFill>
        <p:spPr>
          <a:xfrm>
            <a:off x="94587" y="4225315"/>
            <a:ext cx="478952" cy="478952"/>
          </a:xfrm>
          <a:prstGeom prst="rect">
            <a:avLst/>
          </a:prstGeom>
        </p:spPr>
      </p:pic>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114" y="4572682"/>
            <a:ext cx="552951" cy="386793"/>
          </a:xfrm>
          <a:prstGeom prst="rect">
            <a:avLst/>
          </a:prstGeom>
        </p:spPr>
      </p:pic>
      <p:sp>
        <p:nvSpPr>
          <p:cNvPr id="40" name="TextBox 39">
            <a:extLst>
              <a:ext uri="{FF2B5EF4-FFF2-40B4-BE49-F238E27FC236}">
                <a16:creationId xmlns:a16="http://schemas.microsoft.com/office/drawing/2014/main" id="{58DC9283-D471-664F-8CEC-EE96494374F4}"/>
              </a:ext>
            </a:extLst>
          </p:cNvPr>
          <p:cNvSpPr txBox="1"/>
          <p:nvPr/>
        </p:nvSpPr>
        <p:spPr>
          <a:xfrm>
            <a:off x="424831" y="5343579"/>
            <a:ext cx="89479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Accepted</a:t>
            </a:r>
          </a:p>
        </p:txBody>
      </p:sp>
    </p:spTree>
    <p:extLst>
      <p:ext uri="{BB962C8B-B14F-4D97-AF65-F5344CB8AC3E}">
        <p14:creationId xmlns:p14="http://schemas.microsoft.com/office/powerpoint/2010/main" val="228989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21</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3367883" y="4369549"/>
            <a:ext cx="1663795" cy="24383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22" name="Multiply 21">
            <a:extLst>
              <a:ext uri="{FF2B5EF4-FFF2-40B4-BE49-F238E27FC236}">
                <a16:creationId xmlns:a16="http://schemas.microsoft.com/office/drawing/2014/main" id="{E992371F-9853-E44F-81D3-8A5184D96D51}"/>
              </a:ext>
            </a:extLst>
          </p:cNvPr>
          <p:cNvSpPr/>
          <p:nvPr/>
        </p:nvSpPr>
        <p:spPr>
          <a:xfrm>
            <a:off x="4103005" y="3589419"/>
            <a:ext cx="737809" cy="1009915"/>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0" name="TextBox 49">
            <a:extLst>
              <a:ext uri="{FF2B5EF4-FFF2-40B4-BE49-F238E27FC236}">
                <a16:creationId xmlns:a16="http://schemas.microsoft.com/office/drawing/2014/main" id="{17F25CC4-F99A-0343-AF3A-BBB2AE59ECE4}"/>
              </a:ext>
            </a:extLst>
          </p:cNvPr>
          <p:cNvSpPr txBox="1"/>
          <p:nvPr/>
        </p:nvSpPr>
        <p:spPr>
          <a:xfrm>
            <a:off x="245113" y="3756378"/>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8528091-877E-AA47-80C9-A92098FC05E9}"/>
              </a:ext>
            </a:extLst>
          </p:cNvPr>
          <p:cNvCxnSpPr>
            <a:cxnSpLocks/>
            <a:endCxn id="11" idx="0"/>
          </p:cNvCxnSpPr>
          <p:nvPr/>
        </p:nvCxnSpPr>
        <p:spPr>
          <a:xfrm rot="5400000">
            <a:off x="4507918" y="3751008"/>
            <a:ext cx="1631700" cy="151301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a:off x="417315" y="4297032"/>
            <a:ext cx="478952" cy="478952"/>
          </a:xfrm>
          <a:prstGeom prst="rect">
            <a:avLst/>
          </a:prstGeom>
        </p:spPr>
      </p:pic>
    </p:spTree>
    <p:extLst>
      <p:ext uri="{BB962C8B-B14F-4D97-AF65-F5344CB8AC3E}">
        <p14:creationId xmlns:p14="http://schemas.microsoft.com/office/powerpoint/2010/main" val="88351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Compensation – Order Uncompleted Event to rollback local change</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22</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9" idx="0"/>
            <a:endCxn id="19" idx="2"/>
          </p:cNvCxnSpPr>
          <p:nvPr/>
        </p:nvCxnSpPr>
        <p:spPr>
          <a:xfrm rot="16200000" flipV="1">
            <a:off x="3245964" y="4491467"/>
            <a:ext cx="1663794" cy="2"/>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186930"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50" name="TextBox 49">
            <a:extLst>
              <a:ext uri="{FF2B5EF4-FFF2-40B4-BE49-F238E27FC236}">
                <a16:creationId xmlns:a16="http://schemas.microsoft.com/office/drawing/2014/main" id="{17F25CC4-F99A-0343-AF3A-BBB2AE59ECE4}"/>
              </a:ext>
            </a:extLst>
          </p:cNvPr>
          <p:cNvSpPr txBox="1"/>
          <p:nvPr/>
        </p:nvSpPr>
        <p:spPr>
          <a:xfrm>
            <a:off x="280971" y="3756378"/>
            <a:ext cx="1189749"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Uncompleted</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5185384"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rot="10800000">
            <a:off x="417315" y="4297032"/>
            <a:ext cx="478952" cy="478952"/>
          </a:xfrm>
          <a:prstGeom prst="rect">
            <a:avLst/>
          </a:prstGeom>
        </p:spPr>
      </p:pic>
      <p:sp>
        <p:nvSpPr>
          <p:cNvPr id="21" name="TextBox 20">
            <a:extLst>
              <a:ext uri="{FF2B5EF4-FFF2-40B4-BE49-F238E27FC236}">
                <a16:creationId xmlns:a16="http://schemas.microsoft.com/office/drawing/2014/main" id="{A973DAE0-17D2-6B49-98DC-D700AEAFD163}"/>
              </a:ext>
            </a:extLst>
          </p:cNvPr>
          <p:cNvSpPr txBox="1"/>
          <p:nvPr/>
        </p:nvSpPr>
        <p:spPr>
          <a:xfrm>
            <a:off x="930184" y="5657652"/>
            <a:ext cx="1696298" cy="307777"/>
          </a:xfrm>
          <a:prstGeom prst="rect">
            <a:avLst/>
          </a:prstGeom>
          <a:noFill/>
        </p:spPr>
        <p:txBody>
          <a:bodyPr wrap="none" rtlCol="0">
            <a:spAutoFit/>
          </a:bodyPr>
          <a:lstStyle/>
          <a:p>
            <a:pPr defTabSz="914377" eaLnBrk="1" fontAlgn="auto" hangingPunct="1">
              <a:spcBef>
                <a:spcPts val="0"/>
              </a:spcBef>
              <a:spcAft>
                <a:spcPts val="0"/>
              </a:spcAft>
            </a:pPr>
            <a:r>
              <a:rPr lang="en-US" sz="1400">
                <a:solidFill>
                  <a:prstClr val="black"/>
                </a:solidFill>
                <a:latin typeface="Arial"/>
                <a:cs typeface="+mn-cs"/>
              </a:rPr>
              <a:t>OrderUncompleted</a:t>
            </a:r>
          </a:p>
        </p:txBody>
      </p:sp>
      <p:sp>
        <p:nvSpPr>
          <p:cNvPr id="37" name="TextBox 36">
            <a:extLst>
              <a:ext uri="{FF2B5EF4-FFF2-40B4-BE49-F238E27FC236}">
                <a16:creationId xmlns:a16="http://schemas.microsoft.com/office/drawing/2014/main" id="{53728999-DF38-E941-8160-4406E019B740}"/>
              </a:ext>
            </a:extLst>
          </p:cNvPr>
          <p:cNvSpPr txBox="1"/>
          <p:nvPr/>
        </p:nvSpPr>
        <p:spPr>
          <a:xfrm>
            <a:off x="3608126"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3</a:t>
            </a:r>
          </a:p>
        </p:txBody>
      </p:sp>
      <p:sp>
        <p:nvSpPr>
          <p:cNvPr id="35" name="Can 34">
            <a:extLst>
              <a:ext uri="{FF2B5EF4-FFF2-40B4-BE49-F238E27FC236}">
                <a16:creationId xmlns:a16="http://schemas.microsoft.com/office/drawing/2014/main" id="{EEBEF812-CDD0-BE47-8FE5-9ADB2CD1583E}"/>
              </a:ext>
            </a:extLst>
          </p:cNvPr>
          <p:cNvSpPr/>
          <p:nvPr/>
        </p:nvSpPr>
        <p:spPr>
          <a:xfrm>
            <a:off x="1939628"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8" name="Can 37">
            <a:extLst>
              <a:ext uri="{FF2B5EF4-FFF2-40B4-BE49-F238E27FC236}">
                <a16:creationId xmlns:a16="http://schemas.microsoft.com/office/drawing/2014/main" id="{CF8E570D-D4EF-BC4A-9BA1-E3D7F3739B81}"/>
              </a:ext>
            </a:extLst>
          </p:cNvPr>
          <p:cNvSpPr/>
          <p:nvPr/>
        </p:nvSpPr>
        <p:spPr>
          <a:xfrm>
            <a:off x="3366190"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9" name="Can 38">
            <a:extLst>
              <a:ext uri="{FF2B5EF4-FFF2-40B4-BE49-F238E27FC236}">
                <a16:creationId xmlns:a16="http://schemas.microsoft.com/office/drawing/2014/main" id="{D0E4DA5A-C935-2849-9A2A-973844EEC60A}"/>
              </a:ext>
            </a:extLst>
          </p:cNvPr>
          <p:cNvSpPr/>
          <p:nvPr/>
        </p:nvSpPr>
        <p:spPr>
          <a:xfrm>
            <a:off x="4955144"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40" name="Elbow Connector 39">
            <a:extLst>
              <a:ext uri="{FF2B5EF4-FFF2-40B4-BE49-F238E27FC236}">
                <a16:creationId xmlns:a16="http://schemas.microsoft.com/office/drawing/2014/main" id="{C992E843-3D03-5247-88CD-A11E60BA5898}"/>
              </a:ext>
            </a:extLst>
          </p:cNvPr>
          <p:cNvCxnSpPr>
            <a:cxnSpLocks/>
            <a:endCxn id="12" idx="0"/>
          </p:cNvCxnSpPr>
          <p:nvPr/>
        </p:nvCxnSpPr>
        <p:spPr>
          <a:xfrm rot="5400000">
            <a:off x="4632437" y="3875527"/>
            <a:ext cx="1631700" cy="126397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9A20D2A-E819-6D49-B049-BFBB2E9B842C}"/>
              </a:ext>
            </a:extLst>
          </p:cNvPr>
          <p:cNvCxnSpPr>
            <a:cxnSpLocks/>
            <a:endCxn id="10" idx="0"/>
          </p:cNvCxnSpPr>
          <p:nvPr/>
        </p:nvCxnSpPr>
        <p:spPr>
          <a:xfrm rot="16200000" flipH="1">
            <a:off x="2824424" y="3826090"/>
            <a:ext cx="1631698" cy="13628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06AC2E34-8055-2442-BE4F-39E16083331C}"/>
              </a:ext>
            </a:extLst>
          </p:cNvPr>
          <p:cNvCxnSpPr>
            <a:cxnSpLocks/>
            <a:endCxn id="11" idx="0"/>
          </p:cNvCxnSpPr>
          <p:nvPr/>
        </p:nvCxnSpPr>
        <p:spPr>
          <a:xfrm rot="16200000" flipH="1">
            <a:off x="3612583" y="4368687"/>
            <a:ext cx="1663794" cy="24556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59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96417" y="801719"/>
            <a:ext cx="11087016" cy="1096837"/>
          </a:xfrm>
        </p:spPr>
        <p:txBody>
          <a:bodyPr/>
          <a:lstStyle/>
          <a:p>
            <a:pPr marL="0" indent="0">
              <a:buNone/>
            </a:pPr>
            <a:r>
              <a:rPr lang="en-US" sz="240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23</a:t>
            </a:fld>
            <a:endParaRPr lang="en-US">
              <a:solidFill>
                <a:srgbClr val="5AAAFA"/>
              </a:solidFill>
              <a:latin typeface="Arial"/>
              <a:cs typeface="+mn-cs"/>
            </a:endParaRPr>
          </a:p>
        </p:txBody>
      </p:sp>
      <p:sp>
        <p:nvSpPr>
          <p:cNvPr id="6" name="Rectangle 5">
            <a:extLst>
              <a:ext uri="{FF2B5EF4-FFF2-40B4-BE49-F238E27FC236}">
                <a16:creationId xmlns:a16="http://schemas.microsoft.com/office/drawing/2014/main" id="{ACF9465C-BA12-234B-B756-2168D2A46067}"/>
              </a:ext>
            </a:extLst>
          </p:cNvPr>
          <p:cNvSpPr/>
          <p:nvPr/>
        </p:nvSpPr>
        <p:spPr>
          <a:xfrm>
            <a:off x="8457376" y="1692967"/>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Reefer Mgt MS</a:t>
            </a:r>
          </a:p>
        </p:txBody>
      </p:sp>
      <p:sp>
        <p:nvSpPr>
          <p:cNvPr id="7" name="Rectangle 6">
            <a:extLst>
              <a:ext uri="{FF2B5EF4-FFF2-40B4-BE49-F238E27FC236}">
                <a16:creationId xmlns:a16="http://schemas.microsoft.com/office/drawing/2014/main" id="{FE2C6531-1804-AB42-B530-A4F6F0FE30E3}"/>
              </a:ext>
            </a:extLst>
          </p:cNvPr>
          <p:cNvSpPr/>
          <p:nvPr/>
        </p:nvSpPr>
        <p:spPr>
          <a:xfrm>
            <a:off x="7007339" y="1710733"/>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3945904"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418974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4435302"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46791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492470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51737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3800792" y="1682252"/>
            <a:ext cx="2155219" cy="4548363"/>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507527" y="5978479"/>
            <a:ext cx="959343" cy="504271"/>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3847834" y="1914589"/>
            <a:ext cx="165628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3920298"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416413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4409697"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46535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489909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51481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538849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562885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3880438" y="5844881"/>
            <a:ext cx="71365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44" name="Rectangle 43">
            <a:extLst>
              <a:ext uri="{FF2B5EF4-FFF2-40B4-BE49-F238E27FC236}">
                <a16:creationId xmlns:a16="http://schemas.microsoft.com/office/drawing/2014/main" id="{933C06CE-D7EC-2049-A296-0B54B04D1325}"/>
              </a:ext>
            </a:extLst>
          </p:cNvPr>
          <p:cNvSpPr/>
          <p:nvPr/>
        </p:nvSpPr>
        <p:spPr>
          <a:xfrm>
            <a:off x="313973" y="2044364"/>
            <a:ext cx="3007148" cy="311173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840233" y="2494859"/>
            <a:ext cx="1362572" cy="25129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272248"/>
                </a:solidFill>
                <a:latin typeface="Arial"/>
              </a:rPr>
              <a:t>Order</a:t>
            </a:r>
          </a:p>
          <a:p>
            <a:pPr defTabSz="914377" eaLnBrk="1" fontAlgn="auto" hangingPunct="1">
              <a:spcBef>
                <a:spcPts val="0"/>
              </a:spcBef>
              <a:spcAft>
                <a:spcPts val="0"/>
              </a:spcAft>
            </a:pPr>
            <a:r>
              <a:rPr lang="en-US" sz="1333">
                <a:solidFill>
                  <a:srgbClr val="272248"/>
                </a:solidFill>
                <a:latin typeface="Arial"/>
              </a:rPr>
              <a:t>Orchestrator</a:t>
            </a: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3202804" y="2563643"/>
            <a:ext cx="743099" cy="118771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6" idx="0"/>
            <a:endCxn id="7" idx="1"/>
          </p:cNvCxnSpPr>
          <p:nvPr/>
        </p:nvCxnSpPr>
        <p:spPr>
          <a:xfrm rot="16200000" flipH="1">
            <a:off x="6036007" y="1458401"/>
            <a:ext cx="231846" cy="1710818"/>
          </a:xfrm>
          <a:prstGeom prst="bentConnector4">
            <a:avLst>
              <a:gd name="adj1" fmla="val -98600"/>
              <a:gd name="adj2" fmla="val 53588"/>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5" idx="0"/>
          </p:cNvCxnSpPr>
          <p:nvPr/>
        </p:nvCxnSpPr>
        <p:spPr>
          <a:xfrm rot="5400000">
            <a:off x="5183101" y="2741949"/>
            <a:ext cx="2007368" cy="28209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6" idx="0"/>
          </p:cNvCxnSpPr>
          <p:nvPr/>
        </p:nvCxnSpPr>
        <p:spPr>
          <a:xfrm rot="5400000">
            <a:off x="6022018" y="2130825"/>
            <a:ext cx="2025135" cy="40254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5141217" y="3130967"/>
            <a:ext cx="3906076" cy="38350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3916858"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416069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4406257"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4650094"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489565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2521519" y="5007855"/>
            <a:ext cx="1398779" cy="514003"/>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endCxn id="74" idx="1"/>
          </p:cNvCxnSpPr>
          <p:nvPr/>
        </p:nvCxnSpPr>
        <p:spPr>
          <a:xfrm flipV="1">
            <a:off x="3202804" y="3514477"/>
            <a:ext cx="714053" cy="28793"/>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8AD94F3-A5E6-BB46-B2C2-44A54FCDAF03}"/>
              </a:ext>
            </a:extLst>
          </p:cNvPr>
          <p:cNvSpPr txBox="1"/>
          <p:nvPr/>
        </p:nvSpPr>
        <p:spPr>
          <a:xfrm>
            <a:off x="3880964" y="2906088"/>
            <a:ext cx="159851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Reefer commands</a:t>
            </a:r>
          </a:p>
        </p:txBody>
      </p:sp>
      <p:sp>
        <p:nvSpPr>
          <p:cNvPr id="42" name="Rectangle 41">
            <a:extLst>
              <a:ext uri="{FF2B5EF4-FFF2-40B4-BE49-F238E27FC236}">
                <a16:creationId xmlns:a16="http://schemas.microsoft.com/office/drawing/2014/main" id="{851CC15B-4B2A-9C42-B76B-278A16AED9E3}"/>
              </a:ext>
            </a:extLst>
          </p:cNvPr>
          <p:cNvSpPr/>
          <p:nvPr/>
        </p:nvSpPr>
        <p:spPr>
          <a:xfrm>
            <a:off x="10035748" y="1727228"/>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sp>
        <p:nvSpPr>
          <p:cNvPr id="43" name="Rounded Rectangle 42">
            <a:extLst>
              <a:ext uri="{FF2B5EF4-FFF2-40B4-BE49-F238E27FC236}">
                <a16:creationId xmlns:a16="http://schemas.microsoft.com/office/drawing/2014/main" id="{11FF6BBA-8161-D947-A26A-2330416A1A7C}"/>
              </a:ext>
            </a:extLst>
          </p:cNvPr>
          <p:cNvSpPr/>
          <p:nvPr/>
        </p:nvSpPr>
        <p:spPr bwMode="auto">
          <a:xfrm>
            <a:off x="3923868"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45" name="Rounded Rectangle 44">
            <a:extLst>
              <a:ext uri="{FF2B5EF4-FFF2-40B4-BE49-F238E27FC236}">
                <a16:creationId xmlns:a16="http://schemas.microsoft.com/office/drawing/2014/main" id="{4DC7F145-FFAB-6640-B1B7-6051F0A2ED73}"/>
              </a:ext>
            </a:extLst>
          </p:cNvPr>
          <p:cNvSpPr/>
          <p:nvPr/>
        </p:nvSpPr>
        <p:spPr bwMode="auto">
          <a:xfrm>
            <a:off x="4167705"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46" name="Rounded Rectangle 45">
            <a:extLst>
              <a:ext uri="{FF2B5EF4-FFF2-40B4-BE49-F238E27FC236}">
                <a16:creationId xmlns:a16="http://schemas.microsoft.com/office/drawing/2014/main" id="{5B775445-6389-5540-8816-B37D8A9C8F8C}"/>
              </a:ext>
            </a:extLst>
          </p:cNvPr>
          <p:cNvSpPr/>
          <p:nvPr/>
        </p:nvSpPr>
        <p:spPr bwMode="auto">
          <a:xfrm>
            <a:off x="4413266"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52" name="TextBox 51">
            <a:extLst>
              <a:ext uri="{FF2B5EF4-FFF2-40B4-BE49-F238E27FC236}">
                <a16:creationId xmlns:a16="http://schemas.microsoft.com/office/drawing/2014/main" id="{C18A98C9-020E-FF4A-A32E-5B7B06BB7494}"/>
              </a:ext>
            </a:extLst>
          </p:cNvPr>
          <p:cNvSpPr txBox="1"/>
          <p:nvPr/>
        </p:nvSpPr>
        <p:spPr>
          <a:xfrm>
            <a:off x="3879430" y="4008397"/>
            <a:ext cx="162736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Invoice commands</a:t>
            </a:r>
          </a:p>
        </p:txBody>
      </p:sp>
      <p:cxnSp>
        <p:nvCxnSpPr>
          <p:cNvPr id="54" name="Elbow Connector 53">
            <a:extLst>
              <a:ext uri="{FF2B5EF4-FFF2-40B4-BE49-F238E27FC236}">
                <a16:creationId xmlns:a16="http://schemas.microsoft.com/office/drawing/2014/main" id="{15BEED0E-BEF0-0241-B41F-1C1EEA39C582}"/>
              </a:ext>
            </a:extLst>
          </p:cNvPr>
          <p:cNvCxnSpPr>
            <a:cxnSpLocks/>
            <a:stCxn id="46" idx="3"/>
            <a:endCxn id="42" idx="2"/>
          </p:cNvCxnSpPr>
          <p:nvPr/>
        </p:nvCxnSpPr>
        <p:spPr>
          <a:xfrm flipV="1">
            <a:off x="4658827" y="3165229"/>
            <a:ext cx="5966837" cy="1505377"/>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548C47B7-9D12-7E4A-9AF7-B3248B353F52}"/>
              </a:ext>
            </a:extLst>
          </p:cNvPr>
          <p:cNvCxnSpPr>
            <a:cxnSpLocks/>
            <a:stCxn id="42" idx="2"/>
            <a:endCxn id="27" idx="0"/>
          </p:cNvCxnSpPr>
          <p:nvPr/>
        </p:nvCxnSpPr>
        <p:spPr>
          <a:xfrm rot="5400000">
            <a:off x="6952854" y="1483290"/>
            <a:ext cx="1990873" cy="5354749"/>
          </a:xfrm>
          <a:prstGeom prst="bentConnector3">
            <a:avLst>
              <a:gd name="adj1" fmla="val 6407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0DF6327C-C8A4-6948-94A6-CC10D64E49E8}"/>
              </a:ext>
            </a:extLst>
          </p:cNvPr>
          <p:cNvCxnSpPr>
            <a:cxnSpLocks/>
            <a:stCxn id="47" idx="3"/>
            <a:endCxn id="43" idx="1"/>
          </p:cNvCxnSpPr>
          <p:nvPr/>
        </p:nvCxnSpPr>
        <p:spPr>
          <a:xfrm>
            <a:off x="3202805" y="3751357"/>
            <a:ext cx="721063" cy="919248"/>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F7C97B9-5063-2142-B6AE-C018EA52555E}"/>
              </a:ext>
            </a:extLst>
          </p:cNvPr>
          <p:cNvSpPr txBox="1"/>
          <p:nvPr/>
        </p:nvSpPr>
        <p:spPr>
          <a:xfrm>
            <a:off x="1877810" y="2298034"/>
            <a:ext cx="1191352" cy="297454"/>
          </a:xfrm>
          <a:prstGeom prst="rect">
            <a:avLst/>
          </a:prstGeom>
          <a:solidFill>
            <a:schemeClr val="bg1"/>
          </a:solid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startSagaAPI</a:t>
            </a:r>
          </a:p>
        </p:txBody>
      </p:sp>
      <p:sp>
        <p:nvSpPr>
          <p:cNvPr id="55" name="Can 54">
            <a:extLst>
              <a:ext uri="{FF2B5EF4-FFF2-40B4-BE49-F238E27FC236}">
                <a16:creationId xmlns:a16="http://schemas.microsoft.com/office/drawing/2014/main" id="{A304A719-8383-C348-9CB2-685CDCF0C3DD}"/>
              </a:ext>
            </a:extLst>
          </p:cNvPr>
          <p:cNvSpPr/>
          <p:nvPr/>
        </p:nvSpPr>
        <p:spPr>
          <a:xfrm>
            <a:off x="459018" y="5131417"/>
            <a:ext cx="650254" cy="71346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Tree>
    <p:extLst>
      <p:ext uri="{BB962C8B-B14F-4D97-AF65-F5344CB8AC3E}">
        <p14:creationId xmlns:p14="http://schemas.microsoft.com/office/powerpoint/2010/main" val="260221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24</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2432417"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267625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2921816"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31656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341121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36602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390061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414097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2374733" y="4154600"/>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p:cNvCxnSpPr>
          <p:nvPr/>
        </p:nvCxnSpPr>
        <p:spPr>
          <a:xfrm rot="5400000">
            <a:off x="7593035" y="1340896"/>
            <a:ext cx="452342" cy="2443025"/>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65522" y="251743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9" idx="0"/>
            <a:endCxn id="5" idx="1"/>
          </p:cNvCxnSpPr>
          <p:nvPr/>
        </p:nvCxnSpPr>
        <p:spPr>
          <a:xfrm rot="5400000" flipH="1" flipV="1">
            <a:off x="620854" y="3251676"/>
            <a:ext cx="2154933" cy="243836"/>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5400000">
            <a:off x="1853827" y="2946079"/>
            <a:ext cx="1403849" cy="849710"/>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 idx="2"/>
          </p:cNvCxnSpPr>
          <p:nvPr/>
        </p:nvCxnSpPr>
        <p:spPr>
          <a:xfrm rot="16200000" flipH="1">
            <a:off x="2942377" y="2707239"/>
            <a:ext cx="1328521" cy="1252062"/>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3044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3847484" y="33334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Tree>
    <p:extLst>
      <p:ext uri="{BB962C8B-B14F-4D97-AF65-F5344CB8AC3E}">
        <p14:creationId xmlns:p14="http://schemas.microsoft.com/office/powerpoint/2010/main" val="1850471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7754417"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799825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824381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84876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873321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89822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922261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946297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7696733" y="4112803"/>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a:endCxn id="56" idx="3"/>
          </p:cNvCxnSpPr>
          <p:nvPr/>
        </p:nvCxnSpPr>
        <p:spPr>
          <a:xfrm rot="5400000">
            <a:off x="7565132" y="2091959"/>
            <a:ext cx="1231308" cy="1719864"/>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14520" y="120472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10" idx="0"/>
            <a:endCxn id="5" idx="1"/>
          </p:cNvCxnSpPr>
          <p:nvPr/>
        </p:nvCxnSpPr>
        <p:spPr>
          <a:xfrm rot="16200000" flipV="1">
            <a:off x="742773" y="3373593"/>
            <a:ext cx="2154933" cy="1"/>
          </a:xfrm>
          <a:prstGeom prst="curvedConnector4">
            <a:avLst>
              <a:gd name="adj1" fmla="val 41348"/>
              <a:gd name="adj2" fmla="val 35138100000"/>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16200000" flipH="1">
            <a:off x="2352430" y="3297186"/>
            <a:ext cx="1854924" cy="598572"/>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6" idx="2"/>
            <a:endCxn id="51" idx="0"/>
          </p:cNvCxnSpPr>
          <p:nvPr/>
        </p:nvCxnSpPr>
        <p:spPr>
          <a:xfrm rot="5400000">
            <a:off x="5479327" y="3459759"/>
            <a:ext cx="688221" cy="1216421"/>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782672" y="3277073"/>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4150573" y="346173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
        <p:nvSpPr>
          <p:cNvPr id="40" name="Rounded Rectangle 39">
            <a:extLst>
              <a:ext uri="{FF2B5EF4-FFF2-40B4-BE49-F238E27FC236}">
                <a16:creationId xmlns:a16="http://schemas.microsoft.com/office/drawing/2014/main" id="{FCC24386-421D-8148-9503-BF7641133C95}"/>
              </a:ext>
            </a:extLst>
          </p:cNvPr>
          <p:cNvSpPr/>
          <p:nvPr/>
        </p:nvSpPr>
        <p:spPr bwMode="auto">
          <a:xfrm>
            <a:off x="265994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2" name="Rounded Rectangle 41">
            <a:extLst>
              <a:ext uri="{FF2B5EF4-FFF2-40B4-BE49-F238E27FC236}">
                <a16:creationId xmlns:a16="http://schemas.microsoft.com/office/drawing/2014/main" id="{5E130BCC-B7C0-3043-AC3C-8933CA248040}"/>
              </a:ext>
            </a:extLst>
          </p:cNvPr>
          <p:cNvSpPr/>
          <p:nvPr/>
        </p:nvSpPr>
        <p:spPr bwMode="auto">
          <a:xfrm>
            <a:off x="290378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3" name="Rounded Rectangle 42">
            <a:extLst>
              <a:ext uri="{FF2B5EF4-FFF2-40B4-BE49-F238E27FC236}">
                <a16:creationId xmlns:a16="http://schemas.microsoft.com/office/drawing/2014/main" id="{A3E2BB2D-AD4C-A540-B7A6-23670CDBEE35}"/>
              </a:ext>
            </a:extLst>
          </p:cNvPr>
          <p:cNvSpPr/>
          <p:nvPr/>
        </p:nvSpPr>
        <p:spPr bwMode="auto">
          <a:xfrm>
            <a:off x="3149345"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4" name="Rounded Rectangle 43">
            <a:extLst>
              <a:ext uri="{FF2B5EF4-FFF2-40B4-BE49-F238E27FC236}">
                <a16:creationId xmlns:a16="http://schemas.microsoft.com/office/drawing/2014/main" id="{86142954-E40B-7848-819E-2259D81AF13A}"/>
              </a:ext>
            </a:extLst>
          </p:cNvPr>
          <p:cNvSpPr/>
          <p:nvPr/>
        </p:nvSpPr>
        <p:spPr bwMode="auto">
          <a:xfrm>
            <a:off x="3393182"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5" name="Rounded Rectangle 44">
            <a:extLst>
              <a:ext uri="{FF2B5EF4-FFF2-40B4-BE49-F238E27FC236}">
                <a16:creationId xmlns:a16="http://schemas.microsoft.com/office/drawing/2014/main" id="{3CBCD715-67DC-554F-A650-59C67394C250}"/>
              </a:ext>
            </a:extLst>
          </p:cNvPr>
          <p:cNvSpPr/>
          <p:nvPr/>
        </p:nvSpPr>
        <p:spPr bwMode="auto">
          <a:xfrm>
            <a:off x="363874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7" name="TextBox 46">
            <a:extLst>
              <a:ext uri="{FF2B5EF4-FFF2-40B4-BE49-F238E27FC236}">
                <a16:creationId xmlns:a16="http://schemas.microsoft.com/office/drawing/2014/main" id="{1E10CEF1-C556-F645-916D-D343050B5A8E}"/>
              </a:ext>
            </a:extLst>
          </p:cNvPr>
          <p:cNvSpPr txBox="1"/>
          <p:nvPr/>
        </p:nvSpPr>
        <p:spPr>
          <a:xfrm>
            <a:off x="2584557" y="4115620"/>
            <a:ext cx="1441420" cy="369332"/>
          </a:xfrm>
          <a:prstGeom prst="rect">
            <a:avLst/>
          </a:prstGeom>
          <a:noFill/>
        </p:spPr>
        <p:txBody>
          <a:bodyPr wrap="none" rtlCol="0">
            <a:spAutoFit/>
          </a:bodyPr>
          <a:lstStyle/>
          <a:p>
            <a:r>
              <a:rPr lang="en-US">
                <a:solidFill>
                  <a:schemeClr val="accent1">
                    <a:lumMod val="25000"/>
                  </a:schemeClr>
                </a:solidFill>
              </a:rPr>
              <a:t>order-retries</a:t>
            </a:r>
          </a:p>
        </p:txBody>
      </p:sp>
      <p:sp>
        <p:nvSpPr>
          <p:cNvPr id="48" name="Rounded Rectangle 47">
            <a:extLst>
              <a:ext uri="{FF2B5EF4-FFF2-40B4-BE49-F238E27FC236}">
                <a16:creationId xmlns:a16="http://schemas.microsoft.com/office/drawing/2014/main" id="{B96B0153-422F-5F4D-BC98-F5DBCD399934}"/>
              </a:ext>
            </a:extLst>
          </p:cNvPr>
          <p:cNvSpPr/>
          <p:nvPr/>
        </p:nvSpPr>
        <p:spPr bwMode="auto">
          <a:xfrm>
            <a:off x="4603046"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9" name="Rounded Rectangle 48">
            <a:extLst>
              <a:ext uri="{FF2B5EF4-FFF2-40B4-BE49-F238E27FC236}">
                <a16:creationId xmlns:a16="http://schemas.microsoft.com/office/drawing/2014/main" id="{D230F4C6-AA24-7D47-A407-21E7B998DF81}"/>
              </a:ext>
            </a:extLst>
          </p:cNvPr>
          <p:cNvSpPr/>
          <p:nvPr/>
        </p:nvSpPr>
        <p:spPr bwMode="auto">
          <a:xfrm>
            <a:off x="4846883"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1" name="Rounded Rectangle 50">
            <a:extLst>
              <a:ext uri="{FF2B5EF4-FFF2-40B4-BE49-F238E27FC236}">
                <a16:creationId xmlns:a16="http://schemas.microsoft.com/office/drawing/2014/main" id="{6865CA7D-DC04-B446-B155-41B35DD750AF}"/>
              </a:ext>
            </a:extLst>
          </p:cNvPr>
          <p:cNvSpPr/>
          <p:nvPr/>
        </p:nvSpPr>
        <p:spPr bwMode="auto">
          <a:xfrm>
            <a:off x="5092445"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5" name="TextBox 54">
            <a:extLst>
              <a:ext uri="{FF2B5EF4-FFF2-40B4-BE49-F238E27FC236}">
                <a16:creationId xmlns:a16="http://schemas.microsoft.com/office/drawing/2014/main" id="{D507E71A-DC59-134D-B9BC-8AAB05DE3EB9}"/>
              </a:ext>
            </a:extLst>
          </p:cNvPr>
          <p:cNvSpPr txBox="1"/>
          <p:nvPr/>
        </p:nvSpPr>
        <p:spPr>
          <a:xfrm>
            <a:off x="4527657" y="4096570"/>
            <a:ext cx="2018501" cy="369332"/>
          </a:xfrm>
          <a:prstGeom prst="rect">
            <a:avLst/>
          </a:prstGeom>
          <a:noFill/>
        </p:spPr>
        <p:txBody>
          <a:bodyPr wrap="none" rtlCol="0">
            <a:spAutoFit/>
          </a:bodyPr>
          <a:lstStyle/>
          <a:p>
            <a:r>
              <a:rPr lang="en-US">
                <a:solidFill>
                  <a:schemeClr val="accent1">
                    <a:lumMod val="25000"/>
                  </a:schemeClr>
                </a:solidFill>
              </a:rPr>
              <a:t>order-dead-letters</a:t>
            </a:r>
          </a:p>
        </p:txBody>
      </p:sp>
      <p:sp>
        <p:nvSpPr>
          <p:cNvPr id="56" name="Rectangle 55">
            <a:extLst>
              <a:ext uri="{FF2B5EF4-FFF2-40B4-BE49-F238E27FC236}">
                <a16:creationId xmlns:a16="http://schemas.microsoft.com/office/drawing/2014/main" id="{322FABA9-0F67-AB4C-99B8-E23001D1E7FA}"/>
              </a:ext>
            </a:extLst>
          </p:cNvPr>
          <p:cNvSpPr/>
          <p:nvPr/>
        </p:nvSpPr>
        <p:spPr>
          <a:xfrm>
            <a:off x="5542439" y="3411230"/>
            <a:ext cx="1778415" cy="312629"/>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Order-retry function</a:t>
            </a:r>
          </a:p>
        </p:txBody>
      </p:sp>
      <p:cxnSp>
        <p:nvCxnSpPr>
          <p:cNvPr id="57" name="Curved Connector 56">
            <a:extLst>
              <a:ext uri="{FF2B5EF4-FFF2-40B4-BE49-F238E27FC236}">
                <a16:creationId xmlns:a16="http://schemas.microsoft.com/office/drawing/2014/main" id="{2C2C1435-F03C-E845-90F0-A037984CA1E3}"/>
              </a:ext>
            </a:extLst>
          </p:cNvPr>
          <p:cNvCxnSpPr>
            <a:cxnSpLocks/>
            <a:stCxn id="45" idx="0"/>
            <a:endCxn id="56" idx="1"/>
          </p:cNvCxnSpPr>
          <p:nvPr/>
        </p:nvCxnSpPr>
        <p:spPr>
          <a:xfrm rot="5400000" flipH="1" flipV="1">
            <a:off x="4220189" y="3108881"/>
            <a:ext cx="863585" cy="1780915"/>
          </a:xfrm>
          <a:prstGeom prst="curvedConnector2">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D9B5F5E6-E27F-A140-8192-325A1F592330}"/>
              </a:ext>
            </a:extLst>
          </p:cNvPr>
          <p:cNvCxnSpPr>
            <a:cxnSpLocks/>
            <a:stCxn id="56" idx="0"/>
          </p:cNvCxnSpPr>
          <p:nvPr/>
        </p:nvCxnSpPr>
        <p:spPr>
          <a:xfrm rot="5400000" flipH="1" flipV="1">
            <a:off x="6546034" y="2090559"/>
            <a:ext cx="1206284" cy="1435059"/>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D53C42E0-9054-514F-AF15-01C1AF7A5E21}"/>
              </a:ext>
            </a:extLst>
          </p:cNvPr>
          <p:cNvCxnSpPr>
            <a:cxnSpLocks/>
            <a:stCxn id="27" idx="1"/>
          </p:cNvCxnSpPr>
          <p:nvPr/>
        </p:nvCxnSpPr>
        <p:spPr>
          <a:xfrm rot="10800000">
            <a:off x="6431646" y="1475870"/>
            <a:ext cx="1448704" cy="487485"/>
          </a:xfrm>
          <a:prstGeom prst="curved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4FD4E970-2D56-DE45-A423-C13E493E55A1}"/>
              </a:ext>
            </a:extLst>
          </p:cNvPr>
          <p:cNvSpPr/>
          <p:nvPr/>
        </p:nvSpPr>
        <p:spPr>
          <a:xfrm>
            <a:off x="6303223" y="271878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6</a:t>
            </a:r>
          </a:p>
        </p:txBody>
      </p:sp>
      <p:sp>
        <p:nvSpPr>
          <p:cNvPr id="67" name="Oval 66">
            <a:extLst>
              <a:ext uri="{FF2B5EF4-FFF2-40B4-BE49-F238E27FC236}">
                <a16:creationId xmlns:a16="http://schemas.microsoft.com/office/drawing/2014/main" id="{B0A16E01-8385-C441-8711-8E966C5FF1D0}"/>
              </a:ext>
            </a:extLst>
          </p:cNvPr>
          <p:cNvSpPr/>
          <p:nvPr/>
        </p:nvSpPr>
        <p:spPr>
          <a:xfrm>
            <a:off x="6128716" y="3825538"/>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7</a:t>
            </a:r>
          </a:p>
        </p:txBody>
      </p:sp>
      <p:sp>
        <p:nvSpPr>
          <p:cNvPr id="68" name="Cross 67">
            <a:extLst>
              <a:ext uri="{FF2B5EF4-FFF2-40B4-BE49-F238E27FC236}">
                <a16:creationId xmlns:a16="http://schemas.microsoft.com/office/drawing/2014/main" id="{BCA1700B-0BDC-8B46-AE25-BFCEDEBC83C7}"/>
              </a:ext>
            </a:extLst>
          </p:cNvPr>
          <p:cNvSpPr/>
          <p:nvPr/>
        </p:nvSpPr>
        <p:spPr>
          <a:xfrm rot="2818962">
            <a:off x="8190970" y="301447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39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Fleet-</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Orders-command-</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voyages-</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Orders-query-</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Containers-</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User Interface</a:t>
            </a:r>
          </a:p>
          <a:p>
            <a:pPr algn="ctr"/>
            <a:r>
              <a:rPr lang="en-US" sz="120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28</a:t>
            </a:fld>
            <a:endParaRPr lang="en-US">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err="1">
                <a:solidFill>
                  <a:srgbClr val="325C80">
                    <a:lumMod val="50000"/>
                  </a:srgbClr>
                </a:solidFill>
                <a:latin typeface="Arial"/>
              </a:rPr>
              <a:t>ZooKeeper</a:t>
            </a:r>
            <a:r>
              <a:rPr lang="en-US" sz="140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new</a:t>
            </a:r>
          </a:p>
        </p:txBody>
      </p:sp>
    </p:spTree>
    <p:extLst>
      <p:ext uri="{BB962C8B-B14F-4D97-AF65-F5344CB8AC3E}">
        <p14:creationId xmlns:p14="http://schemas.microsoft.com/office/powerpoint/2010/main" val="230655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Server Pages</a:t>
            </a: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Shared APIs</a:t>
            </a: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Web APIs</a:t>
            </a: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30</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"enable.idempotence"</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"true"</a:t>
            </a:r>
            <a:r>
              <a:rPr lang="en-US" sz="1400">
                <a:solidFill>
                  <a:srgbClr val="D4D4D4"/>
                </a:solidFill>
                <a:latin typeface="Menlo" panose="020B0609030804020204" pitchFamily="49" charset="0"/>
              </a:rPr>
              <a:t>);</a:t>
            </a:r>
          </a:p>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"transactional.id"</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"producer-id"</a:t>
            </a:r>
            <a:r>
              <a:rPr lang="en-US" sz="1400">
                <a:solidFill>
                  <a:srgbClr val="D4D4D4"/>
                </a:solidFill>
                <a:latin typeface="Menlo" panose="020B0609030804020204" pitchFamily="49" charset="0"/>
              </a:rPr>
              <a:t>);</a:t>
            </a:r>
            <a:endParaRPr lang="en-US" sz="1400" b="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31</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4" name="Content Placeholder 3">
            <a:extLst>
              <a:ext uri="{FF2B5EF4-FFF2-40B4-BE49-F238E27FC236}">
                <a16:creationId xmlns:a16="http://schemas.microsoft.com/office/drawing/2014/main" id="{868E4F80-67EA-904A-B71C-147400C9E931}"/>
              </a:ext>
            </a:extLst>
          </p:cNvPr>
          <p:cNvSpPr>
            <a:spLocks noGrp="1"/>
          </p:cNvSpPr>
          <p:nvPr>
            <p:ph idx="1"/>
          </p:nvPr>
        </p:nvSpPr>
        <p:spPr>
          <a:xfrm>
            <a:off x="192617" y="1083323"/>
            <a:ext cx="11190816" cy="1102317"/>
          </a:xfrm>
        </p:spPr>
        <p:txBody>
          <a:bodyPr/>
          <a:lstStyle/>
          <a:p>
            <a:r>
              <a:rPr lang="en-US" sz="2133"/>
              <a:t>Distributed deployment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32</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2201408"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6" name="Rounded Rectangle 5">
            <a:extLst>
              <a:ext uri="{FF2B5EF4-FFF2-40B4-BE49-F238E27FC236}">
                <a16:creationId xmlns:a16="http://schemas.microsoft.com/office/drawing/2014/main" id="{4DAA1AFE-74C0-3246-B707-F25C97E79AFD}"/>
              </a:ext>
            </a:extLst>
          </p:cNvPr>
          <p:cNvSpPr/>
          <p:nvPr/>
        </p:nvSpPr>
        <p:spPr>
          <a:xfrm>
            <a:off x="4843260"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7485112"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898478"/>
            <a:ext cx="7533972"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877624"/>
            <a:ext cx="742639" cy="300210"/>
          </a:xfrm>
          <a:prstGeom prst="rect">
            <a:avLst/>
          </a:prstGeom>
          <a:noFill/>
        </p:spPr>
        <p:txBody>
          <a:bodyPr wrap="none" rtlCol="0">
            <a:spAutoFit/>
          </a:bodyPr>
          <a:lstStyle/>
          <a:p>
            <a:r>
              <a:rPr lang="en-US" sz="1351">
                <a:solidFill>
                  <a:schemeClr val="accent1">
                    <a:lumMod val="25000"/>
                  </a:schemeClr>
                </a:solidFill>
              </a:rPr>
              <a:t>Topic A</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877624"/>
            <a:ext cx="752194" cy="300210"/>
          </a:xfrm>
          <a:prstGeom prst="rect">
            <a:avLst/>
          </a:prstGeom>
          <a:noFill/>
        </p:spPr>
        <p:txBody>
          <a:bodyPr wrap="none" rtlCol="0">
            <a:spAutoFit/>
          </a:bodyPr>
          <a:lstStyle/>
          <a:p>
            <a:r>
              <a:rPr lang="en-US" sz="1351">
                <a:solidFill>
                  <a:schemeClr val="accent1">
                    <a:lumMod val="25000"/>
                  </a:schemeClr>
                </a:solidFill>
              </a:rPr>
              <a:t>Topic B</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582705" y="2365489"/>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Source Connector A</a:t>
            </a:r>
          </a:p>
        </p:txBody>
      </p:sp>
      <p:sp>
        <p:nvSpPr>
          <p:cNvPr id="25" name="Round Diagonal Corner Rectangle 24">
            <a:extLst>
              <a:ext uri="{FF2B5EF4-FFF2-40B4-BE49-F238E27FC236}">
                <a16:creationId xmlns:a16="http://schemas.microsoft.com/office/drawing/2014/main" id="{B7220F01-37B9-F24E-8F9A-DFED4A922D96}"/>
              </a:ext>
            </a:extLst>
          </p:cNvPr>
          <p:cNvSpPr/>
          <p:nvPr/>
        </p:nvSpPr>
        <p:spPr>
          <a:xfrm>
            <a:off x="7876141" y="232916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Source Connector B</a:t>
            </a:r>
          </a:p>
        </p:txBody>
      </p:sp>
      <p:sp>
        <p:nvSpPr>
          <p:cNvPr id="26" name="Rectangle 25">
            <a:extLst>
              <a:ext uri="{FF2B5EF4-FFF2-40B4-BE49-F238E27FC236}">
                <a16:creationId xmlns:a16="http://schemas.microsoft.com/office/drawing/2014/main" id="{8F893688-1F5E-D640-BAB4-50A53CA9A816}"/>
              </a:ext>
            </a:extLst>
          </p:cNvPr>
          <p:cNvSpPr/>
          <p:nvPr/>
        </p:nvSpPr>
        <p:spPr>
          <a:xfrm>
            <a:off x="269456" y="232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Source</a:t>
            </a:r>
          </a:p>
        </p:txBody>
      </p:sp>
      <p:sp>
        <p:nvSpPr>
          <p:cNvPr id="27" name="Rectangle 26">
            <a:extLst>
              <a:ext uri="{FF2B5EF4-FFF2-40B4-BE49-F238E27FC236}">
                <a16:creationId xmlns:a16="http://schemas.microsoft.com/office/drawing/2014/main" id="{B9BE430E-8085-1240-9E25-26A44B6ACCDF}"/>
              </a:ext>
            </a:extLst>
          </p:cNvPr>
          <p:cNvSpPr/>
          <p:nvPr/>
        </p:nvSpPr>
        <p:spPr>
          <a:xfrm>
            <a:off x="10601555" y="225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Target</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5285027" y="246798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Sink Connector A</a:t>
            </a:r>
          </a:p>
        </p:txBody>
      </p:sp>
      <p:sp>
        <p:nvSpPr>
          <p:cNvPr id="29" name="Round Diagonal Corner Rectangle 28">
            <a:extLst>
              <a:ext uri="{FF2B5EF4-FFF2-40B4-BE49-F238E27FC236}">
                <a16:creationId xmlns:a16="http://schemas.microsoft.com/office/drawing/2014/main" id="{4CECCAF3-5D86-774A-91C3-3412969601B2}"/>
              </a:ext>
            </a:extLst>
          </p:cNvPr>
          <p:cNvSpPr/>
          <p:nvPr/>
        </p:nvSpPr>
        <p:spPr>
          <a:xfrm>
            <a:off x="2608059" y="3563568"/>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Sink Connector B</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30" idx="2"/>
            <a:endCxn id="45" idx="2"/>
          </p:cNvCxnSpPr>
          <p:nvPr/>
        </p:nvCxnSpPr>
        <p:spPr>
          <a:xfrm rot="5400000" flipH="1" flipV="1">
            <a:off x="1521411" y="2617985"/>
            <a:ext cx="459135" cy="1663452"/>
          </a:xfrm>
          <a:prstGeom prst="bentConnector4">
            <a:avLst>
              <a:gd name="adj1" fmla="val -66386"/>
              <a:gd name="adj2" fmla="val 63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5E4A5FB0-E2B9-D643-AFA8-E867A671C940}"/>
              </a:ext>
            </a:extLst>
          </p:cNvPr>
          <p:cNvCxnSpPr>
            <a:cxnSpLocks/>
            <a:stCxn id="46" idx="0"/>
            <a:endCxn id="31" idx="0"/>
          </p:cNvCxnSpPr>
          <p:nvPr/>
        </p:nvCxnSpPr>
        <p:spPr>
          <a:xfrm flipV="1">
            <a:off x="9280070" y="2185640"/>
            <a:ext cx="1931085" cy="1089752"/>
          </a:xfrm>
          <a:prstGeom prst="bentConnector4">
            <a:avLst>
              <a:gd name="adj1" fmla="val 38015"/>
              <a:gd name="adj2" fmla="val 12797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 Diagonal Corner Rectangle 44">
            <a:extLst>
              <a:ext uri="{FF2B5EF4-FFF2-40B4-BE49-F238E27FC236}">
                <a16:creationId xmlns:a16="http://schemas.microsoft.com/office/drawing/2014/main" id="{55DD09EA-2BE1-9644-BD84-2253DB7F1FC3}"/>
              </a:ext>
            </a:extLst>
          </p:cNvPr>
          <p:cNvSpPr/>
          <p:nvPr/>
        </p:nvSpPr>
        <p:spPr>
          <a:xfrm>
            <a:off x="2582705" y="298790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6" name="Round Diagonal Corner Rectangle 45">
            <a:extLst>
              <a:ext uri="{FF2B5EF4-FFF2-40B4-BE49-F238E27FC236}">
                <a16:creationId xmlns:a16="http://schemas.microsoft.com/office/drawing/2014/main" id="{55EA3E91-B17B-B142-81E7-E1A66CE57F14}"/>
              </a:ext>
            </a:extLst>
          </p:cNvPr>
          <p:cNvSpPr/>
          <p:nvPr/>
        </p:nvSpPr>
        <p:spPr>
          <a:xfrm>
            <a:off x="7876141" y="3043156"/>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7" name="Round Diagonal Corner Rectangle 46">
            <a:extLst>
              <a:ext uri="{FF2B5EF4-FFF2-40B4-BE49-F238E27FC236}">
                <a16:creationId xmlns:a16="http://schemas.microsoft.com/office/drawing/2014/main" id="{72019652-3F39-6944-830F-1B0F37042AEA}"/>
              </a:ext>
            </a:extLst>
          </p:cNvPr>
          <p:cNvSpPr/>
          <p:nvPr/>
        </p:nvSpPr>
        <p:spPr>
          <a:xfrm>
            <a:off x="5252204" y="314695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Task for  B</a:t>
            </a:r>
          </a:p>
        </p:txBody>
      </p:sp>
      <p:cxnSp>
        <p:nvCxnSpPr>
          <p:cNvPr id="51" name="Elbow Connector 50">
            <a:extLst>
              <a:ext uri="{FF2B5EF4-FFF2-40B4-BE49-F238E27FC236}">
                <a16:creationId xmlns:a16="http://schemas.microsoft.com/office/drawing/2014/main" id="{A54C384C-4369-1441-8E6C-C30CCAEF9E5F}"/>
              </a:ext>
            </a:extLst>
          </p:cNvPr>
          <p:cNvCxnSpPr>
            <a:cxnSpLocks/>
            <a:stCxn id="45" idx="0"/>
            <a:endCxn id="13" idx="0"/>
          </p:cNvCxnSpPr>
          <p:nvPr/>
        </p:nvCxnSpPr>
        <p:spPr>
          <a:xfrm>
            <a:off x="3986633" y="3220143"/>
            <a:ext cx="452008" cy="1970631"/>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BC3C5B0-BCF5-E241-AB02-C9399274EFDA}"/>
              </a:ext>
            </a:extLst>
          </p:cNvPr>
          <p:cNvCxnSpPr>
            <a:cxnSpLocks/>
            <a:endCxn id="46" idx="2"/>
          </p:cNvCxnSpPr>
          <p:nvPr/>
        </p:nvCxnSpPr>
        <p:spPr>
          <a:xfrm rot="5400000" flipH="1" flipV="1">
            <a:off x="6847785" y="3691569"/>
            <a:ext cx="1444531" cy="612180"/>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p:cNvCxnSpPr>
          <p:nvPr/>
        </p:nvCxnSpPr>
        <p:spPr>
          <a:xfrm rot="5400000" flipH="1" flipV="1">
            <a:off x="5516304" y="3411469"/>
            <a:ext cx="470849" cy="3087764"/>
          </a:xfrm>
          <a:prstGeom prst="bentConnector2">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3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33</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1976618" y="1845527"/>
            <a:ext cx="1805694"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Producer-1</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5687016" y="1845527"/>
            <a:ext cx="2287463"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Consumer-2</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247148"/>
            <a:ext cx="6143397" cy="199981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507511"/>
            <a:ext cx="1031051" cy="300210"/>
          </a:xfrm>
          <a:prstGeom prst="rect">
            <a:avLst/>
          </a:prstGeom>
          <a:noFill/>
        </p:spPr>
        <p:txBody>
          <a:bodyPr wrap="none" rtlCol="0">
            <a:spAutoFit/>
          </a:bodyPr>
          <a:lstStyle/>
          <a:p>
            <a:r>
              <a:rPr lang="en-US" sz="1351">
                <a:solidFill>
                  <a:schemeClr val="accent1">
                    <a:lumMod val="25000"/>
                  </a:schemeClr>
                </a:solidFill>
              </a:rPr>
              <a:t>telemetries</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485746"/>
            <a:ext cx="1393395" cy="715965"/>
          </a:xfrm>
          <a:prstGeom prst="rect">
            <a:avLst/>
          </a:prstGeom>
          <a:noFill/>
        </p:spPr>
        <p:txBody>
          <a:bodyPr wrap="none" rtlCol="0">
            <a:spAutoFit/>
          </a:bodyPr>
          <a:lstStyle/>
          <a:p>
            <a:r>
              <a:rPr lang="en-US" sz="1351">
                <a:solidFill>
                  <a:schemeClr val="accent1">
                    <a:lumMod val="25000"/>
                  </a:schemeClr>
                </a:solidFill>
              </a:rPr>
              <a:t>Connect-offsets</a:t>
            </a:r>
          </a:p>
          <a:p>
            <a:r>
              <a:rPr lang="en-US" sz="1351">
                <a:solidFill>
                  <a:schemeClr val="accent1">
                    <a:lumMod val="25000"/>
                  </a:schemeClr>
                </a:solidFill>
              </a:rPr>
              <a:t>Connect-status</a:t>
            </a:r>
          </a:p>
          <a:p>
            <a:r>
              <a:rPr lang="en-US" sz="1351">
                <a:solidFill>
                  <a:schemeClr val="accent1">
                    <a:lumMod val="25000"/>
                  </a:schemeClr>
                </a:solidFill>
              </a:rPr>
              <a:t>Connect-config</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158191" y="200351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Mongo source connector / task</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6078045" y="203254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File Sink Connector / task</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40" idx="2"/>
            <a:endCxn id="24" idx="2"/>
          </p:cNvCxnSpPr>
          <p:nvPr/>
        </p:nvCxnSpPr>
        <p:spPr>
          <a:xfrm rot="16200000" flipH="1">
            <a:off x="1357808" y="1435368"/>
            <a:ext cx="209328" cy="139143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A54C384C-4369-1441-8E6C-C30CCAEF9E5F}"/>
              </a:ext>
            </a:extLst>
          </p:cNvPr>
          <p:cNvCxnSpPr>
            <a:cxnSpLocks/>
            <a:stCxn id="24" idx="0"/>
            <a:endCxn id="13" idx="0"/>
          </p:cNvCxnSpPr>
          <p:nvPr/>
        </p:nvCxnSpPr>
        <p:spPr>
          <a:xfrm>
            <a:off x="3562119" y="2235751"/>
            <a:ext cx="876523" cy="2584909"/>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a:endCxn id="28" idx="1"/>
          </p:cNvCxnSpPr>
          <p:nvPr/>
        </p:nvCxnSpPr>
        <p:spPr>
          <a:xfrm rot="5400000" flipH="1" flipV="1">
            <a:off x="4332106" y="2372758"/>
            <a:ext cx="2323643" cy="2572163"/>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3F95DF25-F257-9E4D-AE3F-0564A14CF528}"/>
              </a:ext>
            </a:extLst>
          </p:cNvPr>
          <p:cNvPicPr>
            <a:picLocks noChangeAspect="1"/>
          </p:cNvPicPr>
          <p:nvPr/>
        </p:nvPicPr>
        <p:blipFill>
          <a:blip r:embed="rId4"/>
          <a:stretch>
            <a:fillRect/>
          </a:stretch>
        </p:blipFill>
        <p:spPr>
          <a:xfrm>
            <a:off x="168791" y="1664631"/>
            <a:ext cx="1195924" cy="361792"/>
          </a:xfrm>
          <a:prstGeom prst="rect">
            <a:avLst/>
          </a:prstGeom>
        </p:spPr>
      </p:pic>
      <p:sp>
        <p:nvSpPr>
          <p:cNvPr id="48" name="Rounded Rectangle 47">
            <a:extLst>
              <a:ext uri="{FF2B5EF4-FFF2-40B4-BE49-F238E27FC236}">
                <a16:creationId xmlns:a16="http://schemas.microsoft.com/office/drawing/2014/main" id="{E64295F1-CD72-3B4E-80FF-ED0694550DE6}"/>
              </a:ext>
            </a:extLst>
          </p:cNvPr>
          <p:cNvSpPr/>
          <p:nvPr/>
        </p:nvSpPr>
        <p:spPr>
          <a:xfrm>
            <a:off x="1967398" y="3035524"/>
            <a:ext cx="1805694" cy="524773"/>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pic>
        <p:nvPicPr>
          <p:cNvPr id="50" name="Picture 49">
            <a:extLst>
              <a:ext uri="{FF2B5EF4-FFF2-40B4-BE49-F238E27FC236}">
                <a16:creationId xmlns:a16="http://schemas.microsoft.com/office/drawing/2014/main" id="{2E07E6B9-915D-F642-A873-DF5776B89D6A}"/>
              </a:ext>
            </a:extLst>
          </p:cNvPr>
          <p:cNvPicPr>
            <a:picLocks noChangeAspect="1"/>
          </p:cNvPicPr>
          <p:nvPr/>
        </p:nvPicPr>
        <p:blipFill>
          <a:blip r:embed="rId5"/>
          <a:stretch>
            <a:fillRect/>
          </a:stretch>
        </p:blipFill>
        <p:spPr>
          <a:xfrm>
            <a:off x="1609294" y="3603839"/>
            <a:ext cx="432806" cy="248008"/>
          </a:xfrm>
          <a:prstGeom prst="rect">
            <a:avLst/>
          </a:prstGeom>
        </p:spPr>
      </p:pic>
      <p:sp>
        <p:nvSpPr>
          <p:cNvPr id="52" name="AutoShape 4">
            <a:extLst>
              <a:ext uri="{FF2B5EF4-FFF2-40B4-BE49-F238E27FC236}">
                <a16:creationId xmlns:a16="http://schemas.microsoft.com/office/drawing/2014/main" id="{A8B2DF4D-D59B-9F4A-BE9C-443B066D4321}"/>
              </a:ext>
            </a:extLst>
          </p:cNvPr>
          <p:cNvSpPr>
            <a:spLocks noChangeArrowheads="1"/>
          </p:cNvSpPr>
          <p:nvPr/>
        </p:nvSpPr>
        <p:spPr bwMode="auto">
          <a:xfrm>
            <a:off x="1686837" y="1425793"/>
            <a:ext cx="6537306" cy="2382118"/>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70" eaLnBrk="1" fontAlgn="auto" hangingPunct="1">
              <a:spcBef>
                <a:spcPts val="0"/>
              </a:spcBef>
              <a:spcAft>
                <a:spcPts val="0"/>
              </a:spcAft>
              <a:defRPr/>
            </a:pPr>
            <a:r>
              <a:rPr lang="en-US" sz="1333" kern="0">
                <a:solidFill>
                  <a:srgbClr val="6D7777"/>
                </a:solidFill>
              </a:rPr>
              <a:t>Connect-cluster</a:t>
            </a:r>
          </a:p>
        </p:txBody>
      </p:sp>
      <p:sp>
        <p:nvSpPr>
          <p:cNvPr id="53" name="TextBox 52">
            <a:extLst>
              <a:ext uri="{FF2B5EF4-FFF2-40B4-BE49-F238E27FC236}">
                <a16:creationId xmlns:a16="http://schemas.microsoft.com/office/drawing/2014/main" id="{9A44F3F5-1DA4-EC40-9C91-C09B372199CA}"/>
              </a:ext>
            </a:extLst>
          </p:cNvPr>
          <p:cNvSpPr txBox="1"/>
          <p:nvPr/>
        </p:nvSpPr>
        <p:spPr>
          <a:xfrm>
            <a:off x="185557" y="2306468"/>
            <a:ext cx="1031051" cy="508088"/>
          </a:xfrm>
          <a:prstGeom prst="rect">
            <a:avLst/>
          </a:prstGeom>
          <a:noFill/>
        </p:spPr>
        <p:txBody>
          <a:bodyPr wrap="none" rtlCol="0">
            <a:spAutoFit/>
          </a:bodyPr>
          <a:lstStyle/>
          <a:p>
            <a:r>
              <a:rPr lang="en-US" sz="1351">
                <a:solidFill>
                  <a:schemeClr val="accent1">
                    <a:lumMod val="25000"/>
                  </a:schemeClr>
                </a:solidFill>
              </a:rPr>
              <a:t>Collection</a:t>
            </a:r>
          </a:p>
          <a:p>
            <a:r>
              <a:rPr lang="en-US" sz="1351">
                <a:solidFill>
                  <a:schemeClr val="accent1">
                    <a:lumMod val="25000"/>
                  </a:schemeClr>
                </a:solidFill>
              </a:rPr>
              <a:t>telemetries</a:t>
            </a:r>
          </a:p>
        </p:txBody>
      </p:sp>
      <p:cxnSp>
        <p:nvCxnSpPr>
          <p:cNvPr id="54" name="Elbow Connector 53">
            <a:extLst>
              <a:ext uri="{FF2B5EF4-FFF2-40B4-BE49-F238E27FC236}">
                <a16:creationId xmlns:a16="http://schemas.microsoft.com/office/drawing/2014/main" id="{D0D88D10-C846-6C48-834F-8B78D3B45DB7}"/>
              </a:ext>
            </a:extLst>
          </p:cNvPr>
          <p:cNvCxnSpPr>
            <a:cxnSpLocks/>
            <a:stCxn id="20" idx="0"/>
          </p:cNvCxnSpPr>
          <p:nvPr/>
        </p:nvCxnSpPr>
        <p:spPr>
          <a:xfrm rot="16200000" flipV="1">
            <a:off x="6102992" y="3148523"/>
            <a:ext cx="2301876" cy="998867"/>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56" name="Folded Corner 55">
            <a:extLst>
              <a:ext uri="{FF2B5EF4-FFF2-40B4-BE49-F238E27FC236}">
                <a16:creationId xmlns:a16="http://schemas.microsoft.com/office/drawing/2014/main" id="{773272B0-C01B-6442-932A-458D91F6A2C9}"/>
              </a:ext>
            </a:extLst>
          </p:cNvPr>
          <p:cNvSpPr/>
          <p:nvPr/>
        </p:nvSpPr>
        <p:spPr>
          <a:xfrm>
            <a:off x="9879183" y="2039817"/>
            <a:ext cx="619418" cy="914400"/>
          </a:xfrm>
          <a:prstGeom prst="folded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a:extLst>
              <a:ext uri="{FF2B5EF4-FFF2-40B4-BE49-F238E27FC236}">
                <a16:creationId xmlns:a16="http://schemas.microsoft.com/office/drawing/2014/main" id="{DB6FBFF0-EA45-594F-9768-4FC4FA13757C}"/>
              </a:ext>
            </a:extLst>
          </p:cNvPr>
          <p:cNvCxnSpPr>
            <a:cxnSpLocks/>
            <a:stCxn id="28" idx="0"/>
            <a:endCxn id="56" idx="0"/>
          </p:cNvCxnSpPr>
          <p:nvPr/>
        </p:nvCxnSpPr>
        <p:spPr>
          <a:xfrm flipV="1">
            <a:off x="7481973" y="2039817"/>
            <a:ext cx="2706919" cy="224964"/>
          </a:xfrm>
          <a:prstGeom prst="bentConnector4">
            <a:avLst>
              <a:gd name="adj1" fmla="val 44279"/>
              <a:gd name="adj2" fmla="val 204849"/>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5294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34</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75405" y="2000330"/>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35" name="Picture 34">
            <a:extLst>
              <a:ext uri="{FF2B5EF4-FFF2-40B4-BE49-F238E27FC236}">
                <a16:creationId xmlns:a16="http://schemas.microsoft.com/office/drawing/2014/main" id="{1D8B2F33-5688-5F47-878C-B1AF71281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20" y="2005000"/>
            <a:ext cx="254676" cy="336336"/>
          </a:xfrm>
          <a:prstGeom prst="rect">
            <a:avLst/>
          </a:prstGeom>
        </p:spPr>
      </p:pic>
      <p:sp>
        <p:nvSpPr>
          <p:cNvPr id="44" name="Rounded Rectangle 43">
            <a:extLst>
              <a:ext uri="{FF2B5EF4-FFF2-40B4-BE49-F238E27FC236}">
                <a16:creationId xmlns:a16="http://schemas.microsoft.com/office/drawing/2014/main" id="{9DC6F12F-844B-7944-BE45-FE6E7B02B6C3}"/>
              </a:ext>
            </a:extLst>
          </p:cNvPr>
          <p:cNvSpPr/>
          <p:nvPr/>
        </p:nvSpPr>
        <p:spPr>
          <a:xfrm>
            <a:off x="7144584" y="3563437"/>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8" name="Rounded Rectangle 47">
            <a:extLst>
              <a:ext uri="{FF2B5EF4-FFF2-40B4-BE49-F238E27FC236}">
                <a16:creationId xmlns:a16="http://schemas.microsoft.com/office/drawing/2014/main" id="{17410FBB-BDB0-264F-A2AE-0552BB96C620}"/>
              </a:ext>
            </a:extLst>
          </p:cNvPr>
          <p:cNvSpPr/>
          <p:nvPr/>
        </p:nvSpPr>
        <p:spPr>
          <a:xfrm>
            <a:off x="7063904" y="369790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9" name="Rounded Rectangle 48">
            <a:extLst>
              <a:ext uri="{FF2B5EF4-FFF2-40B4-BE49-F238E27FC236}">
                <a16:creationId xmlns:a16="http://schemas.microsoft.com/office/drawing/2014/main" id="{0B0F9AEA-B6CC-084B-A827-8EC8E3F6D6A5}"/>
              </a:ext>
            </a:extLst>
          </p:cNvPr>
          <p:cNvSpPr/>
          <p:nvPr/>
        </p:nvSpPr>
        <p:spPr>
          <a:xfrm>
            <a:off x="6938398" y="3823411"/>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30513291-02B3-0848-9C9A-6E2DFC68D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43" y="4075845"/>
            <a:ext cx="254676" cy="336336"/>
          </a:xfrm>
          <a:prstGeom prst="rect">
            <a:avLst/>
          </a:prstGeom>
        </p:spPr>
      </p:pic>
      <p:sp>
        <p:nvSpPr>
          <p:cNvPr id="54" name="Rounded Rectangle 53">
            <a:extLst>
              <a:ext uri="{FF2B5EF4-FFF2-40B4-BE49-F238E27FC236}">
                <a16:creationId xmlns:a16="http://schemas.microsoft.com/office/drawing/2014/main" id="{ADEA56B8-EA7B-7C47-98B9-6E4D7C4314C9}"/>
              </a:ext>
            </a:extLst>
          </p:cNvPr>
          <p:cNvSpPr/>
          <p:nvPr/>
        </p:nvSpPr>
        <p:spPr>
          <a:xfrm>
            <a:off x="3214822" y="359046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Geo Replication</a:t>
            </a:r>
          </a:p>
        </p:txBody>
      </p:sp>
      <p:sp>
        <p:nvSpPr>
          <p:cNvPr id="55" name="Rounded Rectangle 54">
            <a:extLst>
              <a:ext uri="{FF2B5EF4-FFF2-40B4-BE49-F238E27FC236}">
                <a16:creationId xmlns:a16="http://schemas.microsoft.com/office/drawing/2014/main" id="{6EAE174D-9E69-4D45-8D5C-C67883EA7D2E}"/>
              </a:ext>
            </a:extLst>
          </p:cNvPr>
          <p:cNvSpPr/>
          <p:nvPr/>
        </p:nvSpPr>
        <p:spPr bwMode="auto">
          <a:xfrm>
            <a:off x="3712230"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799ED219-2FB2-6142-9D30-65D090D5B279}"/>
              </a:ext>
            </a:extLst>
          </p:cNvPr>
          <p:cNvSpPr/>
          <p:nvPr/>
        </p:nvSpPr>
        <p:spPr bwMode="auto">
          <a:xfrm>
            <a:off x="389510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373C36E1-0E38-004C-8110-842D416F0F2D}"/>
              </a:ext>
            </a:extLst>
          </p:cNvPr>
          <p:cNvSpPr/>
          <p:nvPr/>
        </p:nvSpPr>
        <p:spPr bwMode="auto">
          <a:xfrm>
            <a:off x="4079279"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ED40ABB9-63BD-B045-862E-EC92B2DDC1FB}"/>
              </a:ext>
            </a:extLst>
          </p:cNvPr>
          <p:cNvSpPr/>
          <p:nvPr/>
        </p:nvSpPr>
        <p:spPr bwMode="auto">
          <a:xfrm>
            <a:off x="426215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59" name="Rounded Rectangle 58">
            <a:extLst>
              <a:ext uri="{FF2B5EF4-FFF2-40B4-BE49-F238E27FC236}">
                <a16:creationId xmlns:a16="http://schemas.microsoft.com/office/drawing/2014/main" id="{F1A07F94-0EA1-A749-BF31-3C845072462F}"/>
              </a:ext>
            </a:extLst>
          </p:cNvPr>
          <p:cNvSpPr/>
          <p:nvPr/>
        </p:nvSpPr>
        <p:spPr bwMode="auto">
          <a:xfrm>
            <a:off x="444632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60" name="Rounded Rectangle 59">
            <a:extLst>
              <a:ext uri="{FF2B5EF4-FFF2-40B4-BE49-F238E27FC236}">
                <a16:creationId xmlns:a16="http://schemas.microsoft.com/office/drawing/2014/main" id="{0DB214B8-674B-EB42-A2DD-5E360D33DD19}"/>
              </a:ext>
            </a:extLst>
          </p:cNvPr>
          <p:cNvSpPr/>
          <p:nvPr/>
        </p:nvSpPr>
        <p:spPr bwMode="auto">
          <a:xfrm>
            <a:off x="9774288"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50A2F05B-0AD6-3640-9BFC-E7BF063BDDE4}"/>
              </a:ext>
            </a:extLst>
          </p:cNvPr>
          <p:cNvSpPr/>
          <p:nvPr/>
        </p:nvSpPr>
        <p:spPr bwMode="auto">
          <a:xfrm>
            <a:off x="995716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F7436B78-4917-F94B-959F-B2323444A524}"/>
              </a:ext>
            </a:extLst>
          </p:cNvPr>
          <p:cNvSpPr/>
          <p:nvPr/>
        </p:nvSpPr>
        <p:spPr bwMode="auto">
          <a:xfrm>
            <a:off x="10141337"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E146F13B-47D3-D249-B530-74502DA3A890}"/>
              </a:ext>
            </a:extLst>
          </p:cNvPr>
          <p:cNvSpPr/>
          <p:nvPr/>
        </p:nvSpPr>
        <p:spPr bwMode="auto">
          <a:xfrm>
            <a:off x="1032421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64" name="Rounded Rectangle 63">
            <a:extLst>
              <a:ext uri="{FF2B5EF4-FFF2-40B4-BE49-F238E27FC236}">
                <a16:creationId xmlns:a16="http://schemas.microsoft.com/office/drawing/2014/main" id="{95247704-47C9-A949-B8B6-6FB98678E271}"/>
              </a:ext>
            </a:extLst>
          </p:cNvPr>
          <p:cNvSpPr/>
          <p:nvPr/>
        </p:nvSpPr>
        <p:spPr bwMode="auto">
          <a:xfrm>
            <a:off x="1050838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Tree>
    <p:extLst>
      <p:ext uri="{BB962C8B-B14F-4D97-AF65-F5344CB8AC3E}">
        <p14:creationId xmlns:p14="http://schemas.microsoft.com/office/powerpoint/2010/main" val="1095763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35</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4"/>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819153" y="2162497"/>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6799714" y="2610643"/>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3" idx="0"/>
            <a:endCxn id="38" idx="3"/>
          </p:cNvCxnSpPr>
          <p:nvPr/>
        </p:nvCxnSpPr>
        <p:spPr>
          <a:xfrm rot="16200000" flipH="1" flipV="1">
            <a:off x="5713725" y="1076398"/>
            <a:ext cx="1579313" cy="3785393"/>
          </a:xfrm>
          <a:prstGeom prst="bentConnector4">
            <a:avLst>
              <a:gd name="adj1" fmla="val -14475"/>
              <a:gd name="adj2" fmla="val 51216"/>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BCDFEE58-EA3C-BF4F-8577-559474779C96}"/>
              </a:ext>
            </a:extLst>
          </p:cNvPr>
          <p:cNvSpPr/>
          <p:nvPr/>
        </p:nvSpPr>
        <p:spPr>
          <a:xfrm>
            <a:off x="9515752" y="359832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0133CC9E-8289-8846-893F-ED90BFCE9071}"/>
              </a:ext>
            </a:extLst>
          </p:cNvPr>
          <p:cNvGrpSpPr/>
          <p:nvPr/>
        </p:nvGrpSpPr>
        <p:grpSpPr>
          <a:xfrm>
            <a:off x="4142228" y="2170290"/>
            <a:ext cx="734098" cy="548634"/>
            <a:chOff x="4142228" y="2170290"/>
            <a:chExt cx="734098" cy="548634"/>
          </a:xfrm>
        </p:grpSpPr>
        <p:sp>
          <p:nvSpPr>
            <p:cNvPr id="55" name="Rounded Rectangle 54">
              <a:extLst>
                <a:ext uri="{FF2B5EF4-FFF2-40B4-BE49-F238E27FC236}">
                  <a16:creationId xmlns:a16="http://schemas.microsoft.com/office/drawing/2014/main" id="{92B84068-862F-214A-AFC7-BB3F876418C7}"/>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5F0AA40F-B79A-BC4E-9403-E1032F2A0869}"/>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063DB5D0-7E32-ED46-9957-BB8A789CC107}"/>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CF3D7F0C-5550-B744-A29A-3C539C8C3FD1}"/>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grpSp>
        <p:nvGrpSpPr>
          <p:cNvPr id="59" name="Group 58">
            <a:extLst>
              <a:ext uri="{FF2B5EF4-FFF2-40B4-BE49-F238E27FC236}">
                <a16:creationId xmlns:a16="http://schemas.microsoft.com/office/drawing/2014/main" id="{FD5AA850-537D-3E4E-8CE2-1A4B2824A233}"/>
              </a:ext>
            </a:extLst>
          </p:cNvPr>
          <p:cNvGrpSpPr/>
          <p:nvPr/>
        </p:nvGrpSpPr>
        <p:grpSpPr>
          <a:xfrm>
            <a:off x="10373503" y="2162497"/>
            <a:ext cx="734098" cy="548634"/>
            <a:chOff x="4142228" y="2170290"/>
            <a:chExt cx="734098"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sp>
        <p:nvSpPr>
          <p:cNvPr id="64" name="TextBox 63">
            <a:extLst>
              <a:ext uri="{FF2B5EF4-FFF2-40B4-BE49-F238E27FC236}">
                <a16:creationId xmlns:a16="http://schemas.microsoft.com/office/drawing/2014/main" id="{4B2F4F93-F429-0240-81C4-4D6E56493136}"/>
              </a:ext>
            </a:extLst>
          </p:cNvPr>
          <p:cNvSpPr txBox="1"/>
          <p:nvPr/>
        </p:nvSpPr>
        <p:spPr>
          <a:xfrm>
            <a:off x="4141248" y="2697616"/>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417708" y="2656039"/>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58" idx="3"/>
            <a:endCxn id="54" idx="1"/>
          </p:cNvCxnSpPr>
          <p:nvPr/>
        </p:nvCxnSpPr>
        <p:spPr>
          <a:xfrm>
            <a:off x="4876326" y="2444607"/>
            <a:ext cx="4639426" cy="1349032"/>
          </a:xfrm>
          <a:prstGeom prst="bentConnector3">
            <a:avLst>
              <a:gd name="adj1" fmla="val 2437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6828825" y="3951854"/>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63" idx="3"/>
          </p:cNvCxnSpPr>
          <p:nvPr/>
        </p:nvCxnSpPr>
        <p:spPr>
          <a:xfrm flipV="1">
            <a:off x="10841625" y="2436814"/>
            <a:ext cx="265976" cy="1356825"/>
          </a:xfrm>
          <a:prstGeom prst="bentConnector3">
            <a:avLst>
              <a:gd name="adj1" fmla="val 18594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4010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36</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-console-producer.sh</a:t>
            </a: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582211" cy="246221"/>
          </a:xfrm>
          <a:prstGeom prst="rect">
            <a:avLst/>
          </a:prstGeom>
          <a:noFill/>
        </p:spPr>
        <p:txBody>
          <a:bodyPr wrap="none" rtlCol="0">
            <a:spAutoFit/>
          </a:bodyPr>
          <a:lstStyle/>
          <a:p>
            <a:r>
              <a:rPr lang="en-US" sz="1000" b="1" dirty="0"/>
              <a:t>orders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35861" cy="246221"/>
          </a:xfrm>
          <a:prstGeom prst="rect">
            <a:avLst/>
          </a:prstGeom>
          <a:noFill/>
        </p:spPr>
        <p:txBody>
          <a:bodyPr wrap="none" rtlCol="0">
            <a:spAutoFit/>
          </a:bodyPr>
          <a:lstStyle/>
          <a:p>
            <a:r>
              <a:rPr lang="en-US" sz="1000" b="1" dirty="0" err="1"/>
              <a:t>source.orders</a:t>
            </a:r>
            <a:endParaRPr lang="en-US" sz="1000" b="1" dirty="0"/>
          </a:p>
        </p:txBody>
      </p:sp>
    </p:spTree>
    <p:extLst>
      <p:ext uri="{BB962C8B-B14F-4D97-AF65-F5344CB8AC3E}">
        <p14:creationId xmlns:p14="http://schemas.microsoft.com/office/powerpoint/2010/main" val="461633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- 3</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37</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2"/>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2"/>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-console-producer.sh</a:t>
            </a: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582211" cy="246221"/>
          </a:xfrm>
          <a:prstGeom prst="rect">
            <a:avLst/>
          </a:prstGeom>
          <a:noFill/>
        </p:spPr>
        <p:txBody>
          <a:bodyPr wrap="none" rtlCol="0">
            <a:spAutoFit/>
          </a:bodyPr>
          <a:lstStyle/>
          <a:p>
            <a:r>
              <a:rPr lang="en-US" sz="1000" b="1" dirty="0"/>
              <a:t>orders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35861" cy="246221"/>
          </a:xfrm>
          <a:prstGeom prst="rect">
            <a:avLst/>
          </a:prstGeom>
          <a:noFill/>
        </p:spPr>
        <p:txBody>
          <a:bodyPr wrap="none" rtlCol="0">
            <a:spAutoFit/>
          </a:bodyPr>
          <a:lstStyle/>
          <a:p>
            <a:r>
              <a:rPr lang="en-US" sz="1000" b="1" dirty="0" err="1"/>
              <a:t>source.orders</a:t>
            </a:r>
            <a:endParaRPr lang="en-US" sz="1000" b="1" dirty="0"/>
          </a:p>
        </p:txBody>
      </p:sp>
      <p:pic>
        <p:nvPicPr>
          <p:cNvPr id="40" name="Picture 39">
            <a:extLst>
              <a:ext uri="{FF2B5EF4-FFF2-40B4-BE49-F238E27FC236}">
                <a16:creationId xmlns:a16="http://schemas.microsoft.com/office/drawing/2014/main" id="{55D0F98F-B902-9942-A2EC-ED7716144A37}"/>
              </a:ext>
            </a:extLst>
          </p:cNvPr>
          <p:cNvPicPr>
            <a:picLocks noChangeAspect="1"/>
          </p:cNvPicPr>
          <p:nvPr/>
        </p:nvPicPr>
        <p:blipFill>
          <a:blip r:embed="rId2"/>
          <a:stretch>
            <a:fillRect/>
          </a:stretch>
        </p:blipFill>
        <p:spPr>
          <a:xfrm>
            <a:off x="6551966" y="2584930"/>
            <a:ext cx="501650" cy="495300"/>
          </a:xfrm>
          <a:prstGeom prst="rect">
            <a:avLst/>
          </a:prstGeom>
        </p:spPr>
      </p:pic>
    </p:spTree>
    <p:extLst>
      <p:ext uri="{BB962C8B-B14F-4D97-AF65-F5344CB8AC3E}">
        <p14:creationId xmlns:p14="http://schemas.microsoft.com/office/powerpoint/2010/main" val="2346330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a:xfrm>
            <a:off x="390788" y="60119"/>
            <a:ext cx="10886813" cy="489245"/>
          </a:xfrm>
        </p:spPr>
        <p:txBody>
          <a:bodyPr/>
          <a:lstStyle/>
          <a:p>
            <a:r>
              <a:rPr lang="en-US"/>
              <a:t>Mirror Maker 2</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184680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1835947"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8" y="4637805"/>
            <a:ext cx="184118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cxnSpLocks/>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2" y="2088411"/>
            <a:ext cx="1620958" cy="3582441"/>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Dc1-telemetries</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3522432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41</a:t>
            </a:fld>
            <a:endParaRPr lang="en-US">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r>
              <a:rPr lang="mr-IN" sz="1200">
                <a:solidFill>
                  <a:srgbClr val="7030A0"/>
                </a:solidFill>
              </a:rPr>
              <a:t>–</a:t>
            </a:r>
            <a:r>
              <a:rPr lang="en-US" sz="120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-masters</a:t>
            </a:r>
          </a:p>
          <a:p>
            <a:pPr algn="ctr"/>
            <a:r>
              <a:rPr lang="en-US" sz="120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-proxies</a:t>
            </a:r>
          </a:p>
          <a:p>
            <a:pPr algn="ctr"/>
            <a:r>
              <a:rPr lang="en-US" sz="120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p>
          <a:p>
            <a:pPr algn="ctr"/>
            <a:r>
              <a:rPr lang="en-US" sz="120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icp-worker2</a:t>
            </a:r>
          </a:p>
          <a:p>
            <a:pPr algn="ctr"/>
            <a:r>
              <a:rPr lang="en-US" sz="120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icp-worker3</a:t>
            </a:r>
          </a:p>
          <a:p>
            <a:pPr algn="ctr"/>
            <a:r>
              <a:rPr lang="en-US" sz="120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a:t>* The list of components is 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p>
          <a:p>
            <a:pPr algn="ctr"/>
            <a:r>
              <a:rPr lang="en-US" sz="120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Stream Processor</a:t>
            </a: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42</a:t>
            </a:fld>
            <a:endParaRPr lang="en-US">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solidFill>
                  <a:srgbClr val="7030A0"/>
                </a:solidFill>
              </a:rPr>
              <a:t>Kube</a:t>
            </a:r>
            <a:r>
              <a:rPr lang="en-US" sz="110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43</a:t>
            </a:fld>
            <a:endParaRPr lang="en-US">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Manage Container Inventory, APIs to access the inventory and consumer of </a:t>
            </a:r>
            <a:r>
              <a:rPr lang="en-US" err="1"/>
              <a:t>ContainerEvent</a:t>
            </a:r>
            <a:r>
              <a:rPr lang="en-US"/>
              <a:t>.</a:t>
            </a:r>
          </a:p>
          <a:p>
            <a:r>
              <a:rPr lang="en-US" err="1"/>
              <a:t>Kstreams</a:t>
            </a:r>
            <a:r>
              <a:rPr lang="en-US"/>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Reefers</a:t>
            </a:r>
          </a:p>
          <a:p>
            <a:pPr algn="ctr" defTabSz="914377" eaLnBrk="1" fontAlgn="auto" hangingPunct="1">
              <a:spcBef>
                <a:spcPts val="0"/>
              </a:spcBef>
              <a:spcAft>
                <a:spcPts val="0"/>
              </a:spcAft>
            </a:pPr>
            <a:r>
              <a:rPr lang="en-US" sz="1333">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47</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err="1">
                <a:solidFill>
                  <a:schemeClr val="bg1"/>
                </a:solidFill>
              </a:rPr>
              <a:t>Kstreams</a:t>
            </a:r>
            <a:r>
              <a:rPr lang="en-US" sz="1467">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a:t>City-containers</a:t>
            </a:r>
          </a:p>
        </p:txBody>
      </p:sp>
    </p:spTree>
    <p:extLst>
      <p:ext uri="{BB962C8B-B14F-4D97-AF65-F5344CB8AC3E}">
        <p14:creationId xmlns:p14="http://schemas.microsoft.com/office/powerpoint/2010/main" val="6746024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Springboot</a:t>
            </a:r>
            <a:r>
              <a:rPr lang="en-US"/>
              <a:t> - </a:t>
            </a:r>
            <a:r>
              <a:rPr lang="en-US" err="1"/>
              <a:t>Postgresql</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kafka template.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a:t>Container Microservice – </a:t>
            </a:r>
            <a:r>
              <a:rPr lang="en-US" sz="2667" err="1"/>
              <a:t>Springboot</a:t>
            </a:r>
            <a:r>
              <a:rPr lang="en-US" sz="2667"/>
              <a:t> - </a:t>
            </a:r>
            <a:r>
              <a:rPr lang="en-US" sz="2667" err="1"/>
              <a:t>Postgresql</a:t>
            </a:r>
            <a:endParaRPr lang="en-US" sz="2667"/>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schemeClr val="tx2">
                    <a:lumMod val="50000"/>
                  </a:schemeClr>
                </a:solidFill>
                <a:latin typeface="Arial"/>
              </a:rPr>
              <a:t>psql</a:t>
            </a:r>
            <a:endParaRPr lang="en-US" sz="1333">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a:t>6</a:t>
            </a:r>
          </a:p>
        </p:txBody>
      </p:sp>
    </p:spTree>
    <p:extLst>
      <p:ext uri="{BB962C8B-B14F-4D97-AF65-F5344CB8AC3E}">
        <p14:creationId xmlns:p14="http://schemas.microsoft.com/office/powerpoint/2010/main" val="1079764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50</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p>
        </p:txBody>
      </p:sp>
    </p:spTree>
    <p:extLst>
      <p:ext uri="{BB962C8B-B14F-4D97-AF65-F5344CB8AC3E}">
        <p14:creationId xmlns:p14="http://schemas.microsoft.com/office/powerpoint/2010/main" val="22175314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52</a:t>
            </a:fld>
            <a:endParaRPr lang="en-US">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53</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err="1"/>
                <a:t>ZooKeeper</a:t>
              </a:r>
              <a:endParaRPr lang="en-US" sz="1333"/>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err="1"/>
                <a:t>Postgresql</a:t>
              </a:r>
              <a:endParaRPr lang="en-US"/>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err="1">
                <a:solidFill>
                  <a:schemeClr val="tx1"/>
                </a:solidFill>
                <a:latin typeface="Arial"/>
              </a:rPr>
              <a:t>FleetMS</a:t>
            </a:r>
            <a:endParaRPr lang="en-US" sz="1333" b="1">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54</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55</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err="1">
                <a:solidFill>
                  <a:schemeClr val="accent1">
                    <a:lumMod val="25000"/>
                  </a:schemeClr>
                </a:solidFill>
              </a:rPr>
              <a:t>containerMetrics</a:t>
            </a:r>
            <a:endParaRPr lang="en-US">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56</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Reefer</a:t>
            </a:r>
          </a:p>
          <a:p>
            <a:pPr algn="ctr"/>
            <a:r>
              <a:rPr lang="en-US"/>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 </a:t>
            </a:r>
            <a:r>
              <a:rPr lang="en-US" sz="1333" err="1">
                <a:solidFill>
                  <a:prstClr val="white"/>
                </a:solidFill>
                <a:latin typeface="Arial"/>
              </a:rPr>
              <a:t>AppServer</a:t>
            </a:r>
            <a:endParaRPr lang="en-US" sz="1333">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a:p>
            <a:pPr defTabSz="914377" eaLnBrk="1" fontAlgn="auto" hangingPunct="1">
              <a:spcBef>
                <a:spcPts val="0"/>
              </a:spcBef>
              <a:spcAft>
                <a:spcPts val="0"/>
              </a:spcAft>
            </a:pPr>
            <a:r>
              <a:rPr lang="en-US" sz="1333">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kafka</a:t>
            </a:r>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a:t>(</a:t>
            </a:r>
            <a:r>
              <a:rPr lang="en-US" sz="1467" err="1"/>
              <a:t>key,values</a:t>
            </a:r>
            <a:r>
              <a:rPr lang="en-US" sz="1467"/>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a:t>(24, (24, “</a:t>
            </a:r>
            <a:r>
              <a:rPr lang="en-US" sz="1333" err="1"/>
              <a:t>abc</a:t>
            </a:r>
            <a:r>
              <a:rPr lang="en-US" sz="1333"/>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58</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Messaging</a:t>
            </a: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Config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dirty="0"/>
              <a:t>Config</a:t>
            </a:r>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60</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61</a:t>
            </a:fld>
            <a:endParaRPr lang="en-US">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t>Reefer Container </a:t>
            </a:r>
            <a:r>
              <a:rPr lang="en-US" sz="1600" err="1"/>
              <a:t>Mng</a:t>
            </a:r>
            <a:r>
              <a:rPr lang="en-US" sz="160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a:t>register </a:t>
            </a:r>
          </a:p>
          <a:p>
            <a:r>
              <a:rPr lang="en-US"/>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a:hlinkClick r:id="rId3"/>
              </a:rPr>
              <a:t>https://ibm-cloud-architecture.github.io/refarch-kc/avro/avro/</a:t>
            </a:r>
            <a:endParaRPr lang="en-US"/>
          </a:p>
        </p:txBody>
      </p:sp>
    </p:spTree>
    <p:extLst>
      <p:ext uri="{BB962C8B-B14F-4D97-AF65-F5344CB8AC3E}">
        <p14:creationId xmlns:p14="http://schemas.microsoft.com/office/powerpoint/2010/main" val="36383105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62</a:t>
            </a:fld>
            <a:endParaRPr lang="en-US"/>
          </a:p>
        </p:txBody>
      </p:sp>
    </p:spTree>
    <p:extLst>
      <p:ext uri="{BB962C8B-B14F-4D97-AF65-F5344CB8AC3E}">
        <p14:creationId xmlns:p14="http://schemas.microsoft.com/office/powerpoint/2010/main" val="42356360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a:p>
          <a:p>
            <a:endParaRPr lang="en-US"/>
          </a:p>
          <a:p>
            <a:endParaRPr lang="en-US"/>
          </a:p>
          <a:p>
            <a:endParaRPr lang="en-US"/>
          </a:p>
          <a:p>
            <a:r>
              <a:rPr lang="en-US"/>
              <a:t>See separate deck in </a:t>
            </a:r>
            <a:r>
              <a:rPr lang="en-US" err="1"/>
              <a:t>refarch</a:t>
            </a:r>
            <a:r>
              <a:rPr lang="en-US"/>
              <a:t>-kc-order-</a:t>
            </a:r>
            <a:r>
              <a:rPr lang="en-US" err="1"/>
              <a:t>ms</a:t>
            </a:r>
            <a:r>
              <a:rPr lang="en-US"/>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63</a:t>
            </a:fld>
            <a:endParaRPr lang="en-US">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64</a:t>
            </a:fld>
            <a:endParaRPr lang="en-US"/>
          </a:p>
        </p:txBody>
      </p:sp>
    </p:spTree>
    <p:extLst>
      <p:ext uri="{BB962C8B-B14F-4D97-AF65-F5344CB8AC3E}">
        <p14:creationId xmlns:p14="http://schemas.microsoft.com/office/powerpoint/2010/main" val="10241225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a:t>voyages-</a:t>
            </a:r>
            <a:r>
              <a:rPr lang="en-US" sz="2400" err="1"/>
              <a:t>ms</a:t>
            </a:r>
            <a:br>
              <a:rPr lang="en-US"/>
            </a:br>
            <a:br>
              <a:rPr lang="en-US"/>
            </a:br>
            <a:r>
              <a:rPr lang="en-US"/>
              <a:t>Assign order to voyage: POST to /{</a:t>
            </a:r>
            <a:r>
              <a:rPr lang="en-US" err="1"/>
              <a:t>voyageID</a:t>
            </a:r>
            <a:r>
              <a:rPr lang="en-US"/>
              <a:t>}/assign</a:t>
            </a:r>
          </a:p>
          <a:p>
            <a:endParaRPr lang="en-US"/>
          </a:p>
          <a:p>
            <a:r>
              <a:rPr lang="en-US"/>
              <a:t>Body: </a:t>
            </a:r>
          </a:p>
          <a:p>
            <a:r>
              <a:rPr lang="en-GB" sz="1000"/>
              <a:t> {</a:t>
            </a:r>
          </a:p>
          <a:p>
            <a:r>
              <a:rPr lang="en-GB" sz="1000"/>
              <a:t>   "</a:t>
            </a:r>
            <a:r>
              <a:rPr lang="en-GB" sz="1000" err="1"/>
              <a:t>orderID</a:t>
            </a:r>
            <a:r>
              <a:rPr lang="en-GB" sz="1000"/>
              <a:t>": " dfd79376-c46e-41c4-aa88-08a3594fe2f8 ", </a:t>
            </a:r>
          </a:p>
          <a:p>
            <a:r>
              <a:rPr lang="en-GB" sz="1000"/>
              <a:t>   "containers": 2</a:t>
            </a:r>
          </a:p>
          <a:p>
            <a:r>
              <a:rPr lang="en-GB" sz="1000"/>
              <a:t> }</a:t>
            </a:r>
            <a:endParaRPr lang="en-GB"/>
          </a:p>
          <a:p>
            <a:r>
              <a:rPr lang="en-GB"/>
              <a:t>Response: TBD</a:t>
            </a:r>
          </a:p>
        </p:txBody>
      </p:sp>
    </p:spTree>
    <p:extLst>
      <p:ext uri="{BB962C8B-B14F-4D97-AF65-F5344CB8AC3E}">
        <p14:creationId xmlns:p14="http://schemas.microsoft.com/office/powerpoint/2010/main" val="21055667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a:t>voyages-</a:t>
            </a:r>
            <a:r>
              <a:rPr lang="en-US" sz="2400" err="1"/>
              <a:t>ms</a:t>
            </a:r>
            <a:br>
              <a:rPr lang="en-US"/>
            </a:br>
            <a:endParaRPr lang="en-US"/>
          </a:p>
          <a:p>
            <a:r>
              <a:rPr lang="en-US"/>
              <a:t>Get all: GET to /</a:t>
            </a:r>
          </a:p>
          <a:p>
            <a:endParaRPr lang="en-US"/>
          </a:p>
          <a:p>
            <a:r>
              <a:rPr lang="en-GB"/>
              <a:t>Response:</a:t>
            </a:r>
          </a:p>
          <a:p>
            <a:r>
              <a:rPr lang="en-GB" sz="1000"/>
              <a:t>[ </a:t>
            </a:r>
          </a:p>
          <a:p>
            <a:r>
              <a:rPr lang="en-GB" sz="1000"/>
              <a:t>  {"voyageID":"100", "shipID":"ship1", "</a:t>
            </a:r>
            <a:r>
              <a:rPr lang="en-GB" sz="1000" err="1"/>
              <a:t>srcPort</a:t>
            </a:r>
            <a:r>
              <a:rPr lang="en-GB" sz="1000"/>
              <a:t>":"NYC", "plannedDeparture":"2019-02-01T20:20Z", "</a:t>
            </a:r>
            <a:r>
              <a:rPr lang="en-GB" sz="1000" err="1"/>
              <a:t>destPort</a:t>
            </a:r>
            <a:r>
              <a:rPr lang="en-GB" sz="1000"/>
              <a:t>":"LON", "plannedArrival":"2019-02-10T20:20Z"},</a:t>
            </a:r>
          </a:p>
          <a:p>
            <a:r>
              <a:rPr lang="en-GB" sz="1000"/>
              <a:t>  {"voyageID":"200", "shipID":"ship2", "</a:t>
            </a:r>
            <a:r>
              <a:rPr lang="en-GB" sz="1000" err="1"/>
              <a:t>srcPort</a:t>
            </a:r>
            <a:r>
              <a:rPr lang="en-GB" sz="1000"/>
              <a:t>":"NYC", "plannedDeparture":"2019-02-01T20:20Z", "</a:t>
            </a:r>
            <a:r>
              <a:rPr lang="en-GB" sz="1000" err="1"/>
              <a:t>destPort</a:t>
            </a:r>
            <a:r>
              <a:rPr lang="en-GB" sz="1000"/>
              <a:t>":"LON", "plannedArrival":"2019-02-10T20:20Z"},</a:t>
            </a:r>
          </a:p>
          <a:p>
            <a:r>
              <a:rPr lang="en-GB" sz="1000"/>
              <a:t>  {"voyageID":"300", "shipID":"ship3", "</a:t>
            </a:r>
            <a:r>
              <a:rPr lang="en-GB" sz="1000" err="1"/>
              <a:t>srcPort</a:t>
            </a:r>
            <a:r>
              <a:rPr lang="en-GB" sz="1000"/>
              <a:t>":"NYC", "plannedDeparture":"2019-02-01T20:20Z", "</a:t>
            </a:r>
            <a:r>
              <a:rPr lang="en-GB" sz="1000" err="1"/>
              <a:t>destPort</a:t>
            </a:r>
            <a:r>
              <a:rPr lang="en-GB" sz="1000"/>
              <a:t>":"LON", "plannedArrival":"2019-02-10T20:20Z"}</a:t>
            </a:r>
          </a:p>
          <a:p>
            <a:r>
              <a:rPr lang="en-GB" sz="1000"/>
              <a:t>]</a:t>
            </a:r>
          </a:p>
          <a:p>
            <a:endParaRPr lang="en-GB"/>
          </a:p>
          <a:p>
            <a:r>
              <a:rPr lang="en-GB"/>
              <a:t>Should include remaining free slots</a:t>
            </a:r>
          </a:p>
          <a:p>
            <a:r>
              <a:rPr lang="en-GB"/>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a:t>voyages-</a:t>
            </a:r>
            <a:r>
              <a:rPr lang="en-US" sz="2400" err="1"/>
              <a:t>ms</a:t>
            </a:r>
            <a:br>
              <a:rPr lang="en-US"/>
            </a:br>
            <a:endParaRPr lang="en-US"/>
          </a:p>
          <a:p>
            <a:r>
              <a:rPr lang="en-US"/>
              <a:t>Get by ID: GET to /{</a:t>
            </a:r>
            <a:r>
              <a:rPr lang="en-US" err="1"/>
              <a:t>voyageID</a:t>
            </a:r>
            <a:r>
              <a:rPr lang="en-US"/>
              <a:t>}</a:t>
            </a:r>
          </a:p>
          <a:p>
            <a:endParaRPr lang="en-US"/>
          </a:p>
          <a:p>
            <a:r>
              <a:rPr lang="en-GB"/>
              <a:t>Response:</a:t>
            </a:r>
          </a:p>
          <a:p>
            <a:endParaRPr lang="en-GB" sz="1000"/>
          </a:p>
          <a:p>
            <a:r>
              <a:rPr lang="en-GB" sz="1000"/>
              <a:t>{"voyageID":"100", "shipID":"ship1", "</a:t>
            </a:r>
            <a:r>
              <a:rPr lang="en-GB" sz="1000" err="1"/>
              <a:t>srcPort</a:t>
            </a:r>
            <a:r>
              <a:rPr lang="en-GB" sz="1000"/>
              <a:t>":"NYC", "plannedDeparture":"2019-02-01T20:20Z", "</a:t>
            </a:r>
            <a:r>
              <a:rPr lang="en-GB" sz="1000" err="1"/>
              <a:t>destPort</a:t>
            </a:r>
            <a:r>
              <a:rPr lang="en-GB" sz="1000"/>
              <a:t>":"LON", "plannedArrival":"2019-02-10T20:20Z"},</a:t>
            </a:r>
          </a:p>
          <a:p>
            <a:endParaRPr lang="en-GB"/>
          </a:p>
          <a:p>
            <a:r>
              <a:rPr lang="en-GB"/>
              <a:t>Should include remaining free slots</a:t>
            </a:r>
          </a:p>
          <a:p>
            <a:r>
              <a:rPr lang="en-GB"/>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a:t>voyages-</a:t>
            </a:r>
            <a:r>
              <a:rPr lang="en-US" err="1"/>
              <a:t>ms</a:t>
            </a:r>
            <a:endParaRPr lang="en-US"/>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err="1"/>
              <a:t>GetAll</a:t>
            </a:r>
            <a:endParaRPr lang="en-US"/>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err="1"/>
              <a:t>GetById</a:t>
            </a:r>
            <a:endParaRPr lang="en-US"/>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err="1"/>
              <a:t>OrderAssigned</a:t>
            </a:r>
            <a:endParaRPr lang="en-US"/>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err="1"/>
              <a:t>OrderAssigned</a:t>
            </a:r>
            <a:endParaRPr lang="en-US"/>
          </a:p>
        </p:txBody>
      </p:sp>
    </p:spTree>
    <p:extLst>
      <p:ext uri="{BB962C8B-B14F-4D97-AF65-F5344CB8AC3E}">
        <p14:creationId xmlns:p14="http://schemas.microsoft.com/office/powerpoint/2010/main" val="14830804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69</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a:t>Topic</a:t>
                      </a:r>
                    </a:p>
                  </a:txBody>
                  <a:tcPr/>
                </a:tc>
                <a:tc>
                  <a:txBody>
                    <a:bodyPr/>
                    <a:lstStyle/>
                    <a:p>
                      <a:r>
                        <a:rPr lang="en-US" sz="1200" err="1"/>
                        <a:t>EventType</a:t>
                      </a:r>
                      <a:endParaRPr lang="en-US" sz="1200"/>
                    </a:p>
                  </a:txBody>
                  <a:tcPr/>
                </a:tc>
                <a:tc>
                  <a:txBody>
                    <a:bodyPr/>
                    <a:lstStyle/>
                    <a:p>
                      <a:r>
                        <a:rPr lang="en-US" sz="1200"/>
                        <a:t>Event Data</a:t>
                      </a:r>
                    </a:p>
                  </a:txBody>
                  <a:tcPr/>
                </a:tc>
                <a:tc>
                  <a:txBody>
                    <a:bodyPr/>
                    <a:lstStyle/>
                    <a:p>
                      <a:r>
                        <a:rPr lang="en-US" sz="1200"/>
                        <a:t>Emitter</a:t>
                      </a:r>
                    </a:p>
                  </a:txBody>
                  <a:tcPr/>
                </a:tc>
                <a:tc>
                  <a:txBody>
                    <a:bodyPr/>
                    <a:lstStyle/>
                    <a:p>
                      <a:r>
                        <a:rPr lang="en-US" sz="1200"/>
                        <a:t>Users </a:t>
                      </a:r>
                    </a:p>
                  </a:txBody>
                  <a:tcPr/>
                </a:tc>
                <a:extLst>
                  <a:ext uri="{0D108BD9-81ED-4DB2-BD59-A6C34878D82A}">
                    <a16:rowId xmlns:a16="http://schemas.microsoft.com/office/drawing/2014/main" val="1991818524"/>
                  </a:ext>
                </a:extLst>
              </a:tr>
              <a:tr h="248622">
                <a:tc rowSpan="5">
                  <a:txBody>
                    <a:bodyPr/>
                    <a:lstStyle/>
                    <a:p>
                      <a:r>
                        <a:rPr lang="en-US" sz="1100"/>
                        <a:t>Orders</a:t>
                      </a:r>
                    </a:p>
                  </a:txBody>
                  <a:tcPr/>
                </a:tc>
                <a:tc>
                  <a:txBody>
                    <a:bodyPr/>
                    <a:lstStyle/>
                    <a:p>
                      <a:r>
                        <a:rPr lang="en-US" sz="1100" err="1"/>
                        <a:t>newOrder</a:t>
                      </a:r>
                      <a:endParaRPr lang="en-US" sz="1100"/>
                    </a:p>
                  </a:txBody>
                  <a:tcPr/>
                </a:tc>
                <a:tc>
                  <a:txBody>
                    <a:bodyPr/>
                    <a:lstStyle/>
                    <a:p>
                      <a:r>
                        <a:rPr lang="en-US" sz="1100" err="1"/>
                        <a:t>pickupFrom</a:t>
                      </a:r>
                      <a:r>
                        <a:rPr lang="en-US" sz="1100"/>
                        <a:t>, </a:t>
                      </a:r>
                      <a:r>
                        <a:rPr lang="en-US" sz="1100" err="1"/>
                        <a:t>deliverTo</a:t>
                      </a:r>
                      <a:r>
                        <a:rPr lang="en-US" sz="1100"/>
                        <a:t>, </a:t>
                      </a:r>
                      <a:r>
                        <a:rPr lang="en-US" sz="1100" err="1"/>
                        <a:t>pickupAfter</a:t>
                      </a:r>
                      <a:r>
                        <a:rPr lang="en-US" sz="1100"/>
                        <a:t>, </a:t>
                      </a:r>
                      <a:r>
                        <a:rPr lang="en-US" sz="1100" err="1"/>
                        <a:t>deliverBy,refid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err="1"/>
                        <a:t>bookedVoyage</a:t>
                      </a:r>
                      <a:endParaRPr lang="en-US" sz="1100"/>
                    </a:p>
                  </a:txBody>
                  <a:tcPr/>
                </a:tc>
                <a:tc>
                  <a:txBody>
                    <a:bodyPr/>
                    <a:lstStyle/>
                    <a:p>
                      <a:r>
                        <a:rPr lang="en-US" sz="1100" err="1"/>
                        <a:t>OrderID</a:t>
                      </a:r>
                      <a:r>
                        <a:rPr lang="en-US" sz="1100"/>
                        <a:t>, Voyage, Ship, Dates,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 </a:t>
                      </a:r>
                      <a:r>
                        <a:rPr lang="en-US" sz="1100" err="1"/>
                        <a:t>OrdersQ</a:t>
                      </a:r>
                      <a:r>
                        <a:rPr lang="en-US" sz="110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err="1"/>
                        <a:t>noAvailability</a:t>
                      </a:r>
                      <a:endParaRPr lang="en-US" sz="1100"/>
                    </a:p>
                  </a:txBody>
                  <a:tcPr/>
                </a:tc>
                <a:tc>
                  <a:txBody>
                    <a:bodyPr/>
                    <a:lstStyle/>
                    <a:p>
                      <a:r>
                        <a:rPr lang="en-US" sz="1100" err="1"/>
                        <a:t>OrderId</a:t>
                      </a:r>
                      <a:r>
                        <a:rPr lang="en-US" sz="1100"/>
                        <a:t>,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err="1"/>
                        <a:t>allocatedContainer</a:t>
                      </a:r>
                      <a:endParaRPr lang="en-US" sz="1100"/>
                    </a:p>
                  </a:txBody>
                  <a:tcPr/>
                </a:tc>
                <a:tc>
                  <a:txBody>
                    <a:bodyPr/>
                    <a:lstStyle/>
                    <a:p>
                      <a:r>
                        <a:rPr lang="en-US" sz="1100" err="1"/>
                        <a:t>OrderId</a:t>
                      </a:r>
                      <a:r>
                        <a:rPr lang="en-US" sz="1100"/>
                        <a:t>,  container ID  </a:t>
                      </a:r>
                    </a:p>
                  </a:txBody>
                  <a:tcPr/>
                </a:tc>
                <a:tc>
                  <a:txBody>
                    <a:bodyPr/>
                    <a:lstStyle/>
                    <a:p>
                      <a:r>
                        <a:rPr lang="en-US" sz="1100" err="1"/>
                        <a:t>ContainersMS</a:t>
                      </a:r>
                      <a:r>
                        <a:rPr lang="en-US" sz="1100"/>
                        <a:t> </a:t>
                      </a:r>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err="1"/>
                        <a:t>ContainerOnShip</a:t>
                      </a:r>
                      <a:endParaRPr lang="en-US" sz="1100"/>
                    </a:p>
                  </a:txBody>
                  <a:tcPr/>
                </a:tc>
                <a:tc>
                  <a:txBody>
                    <a:bodyPr/>
                    <a:lstStyle/>
                    <a:p>
                      <a:r>
                        <a:rPr lang="en-US" sz="1100" err="1"/>
                        <a:t>ContainerId</a:t>
                      </a:r>
                      <a:r>
                        <a:rPr lang="en-US" sz="1100"/>
                        <a:t>, </a:t>
                      </a:r>
                      <a:r>
                        <a:rPr lang="en-US" sz="1100" err="1"/>
                        <a:t>OrderId</a:t>
                      </a:r>
                      <a:r>
                        <a:rPr lang="en-US" sz="1100"/>
                        <a:t>, </a:t>
                      </a:r>
                      <a:r>
                        <a:rPr lang="en-US" sz="1100" err="1"/>
                        <a:t>VoyageId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529784150"/>
                  </a:ext>
                </a:extLst>
              </a:tr>
              <a:tr h="248622">
                <a:tc>
                  <a:txBody>
                    <a:bodyPr/>
                    <a:lstStyle/>
                    <a:p>
                      <a:r>
                        <a:rPr lang="en-US" sz="1100"/>
                        <a:t>Containers</a:t>
                      </a:r>
                    </a:p>
                  </a:txBody>
                  <a:tcPr/>
                </a:tc>
                <a:tc>
                  <a:txBody>
                    <a:bodyPr/>
                    <a:lstStyle/>
                    <a:p>
                      <a:r>
                        <a:rPr lang="en-US" sz="1100" err="1"/>
                        <a:t>needEmpty</a:t>
                      </a:r>
                      <a:endParaRPr lang="en-US" sz="1100"/>
                    </a:p>
                  </a:txBody>
                  <a:tcPr/>
                </a:tc>
                <a:tc>
                  <a:txBody>
                    <a:bodyPr/>
                    <a:lstStyle/>
                    <a:p>
                      <a:r>
                        <a:rPr lang="en-US" sz="1100" err="1"/>
                        <a:t>OrderId</a:t>
                      </a:r>
                      <a:r>
                        <a:rPr lang="en-US" sz="1100"/>
                        <a:t>, </a:t>
                      </a:r>
                      <a:r>
                        <a:rPr lang="en-US" sz="1100" err="1"/>
                        <a:t>atPort</a:t>
                      </a:r>
                      <a:r>
                        <a:rPr lang="en-US" sz="1100"/>
                        <a:t>,  date,</a:t>
                      </a:r>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548769132"/>
                  </a:ext>
                </a:extLst>
              </a:tr>
              <a:tr h="248622">
                <a:tc rowSpan="2">
                  <a:txBody>
                    <a:bodyPr/>
                    <a:lstStyle/>
                    <a:p>
                      <a:r>
                        <a:rPr lang="en-US" sz="1100"/>
                        <a:t>Voyages</a:t>
                      </a:r>
                    </a:p>
                  </a:txBody>
                  <a:tcPr/>
                </a:tc>
                <a:tc>
                  <a:txBody>
                    <a:bodyPr/>
                    <a:lstStyle/>
                    <a:p>
                      <a:r>
                        <a:rPr lang="en-US" sz="1100" err="1"/>
                        <a:t>FullContainerReady</a:t>
                      </a:r>
                      <a:endParaRPr lang="en-US" sz="1100"/>
                    </a:p>
                  </a:txBody>
                  <a:tcPr/>
                </a:tc>
                <a:tc>
                  <a:txBody>
                    <a:bodyPr/>
                    <a:lstStyle/>
                    <a:p>
                      <a:r>
                        <a:rPr lang="en-US" sz="1100" err="1"/>
                        <a:t>OrderId,ContainerId,VoyageId</a:t>
                      </a:r>
                      <a:endParaRPr lang="en-US" sz="1100"/>
                    </a:p>
                  </a:txBody>
                  <a:tcPr/>
                </a:tc>
                <a:tc>
                  <a:txBody>
                    <a:bodyPr/>
                    <a:lstStyle/>
                    <a:p>
                      <a:r>
                        <a:rPr lang="en-US" sz="1100" err="1"/>
                        <a:t>OrdersMS</a:t>
                      </a:r>
                      <a:endParaRPr lang="en-US" sz="1100"/>
                    </a:p>
                  </a:txBody>
                  <a:tcPr/>
                </a:tc>
                <a:tc>
                  <a:txBody>
                    <a:bodyPr/>
                    <a:lstStyle/>
                    <a:p>
                      <a:r>
                        <a:rPr lang="en-US" sz="1100"/>
                        <a:t>Voyages MS , </a:t>
                      </a:r>
                      <a:r>
                        <a:rPr lang="en-US" sz="1100" err="1"/>
                        <a:t>ShipsSim</a:t>
                      </a:r>
                      <a:r>
                        <a:rPr lang="en-US" sz="1100"/>
                        <a:t>, </a:t>
                      </a:r>
                      <a:r>
                        <a:rPr lang="en-US" sz="1100" err="1"/>
                        <a:t>OrdersQ</a:t>
                      </a:r>
                      <a:r>
                        <a:rPr lang="en-US" sz="110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err="1"/>
                        <a:t>ShipStartedVoyage</a:t>
                      </a:r>
                      <a:endParaRPr lang="en-US" sz="1100"/>
                    </a:p>
                  </a:txBody>
                  <a:tcPr/>
                </a:tc>
                <a:tc>
                  <a:txBody>
                    <a:bodyPr/>
                    <a:lstStyle/>
                    <a:p>
                      <a:r>
                        <a:rPr lang="en-US" sz="1100" err="1"/>
                        <a:t>ShipId</a:t>
                      </a:r>
                      <a:r>
                        <a:rPr lang="en-US" sz="1100"/>
                        <a:t>, </a:t>
                      </a:r>
                      <a:r>
                        <a:rPr lang="en-US" sz="1100" err="1"/>
                        <a:t>VoyageId</a:t>
                      </a:r>
                      <a:r>
                        <a:rPr lang="en-US" sz="1100"/>
                        <a:t> , manifest{&lt;</a:t>
                      </a:r>
                      <a:r>
                        <a:rPr lang="en-US" sz="1100" err="1"/>
                        <a:t>Orderid,ContainerId</a:t>
                      </a:r>
                      <a:r>
                        <a:rPr lang="en-US" sz="1100"/>
                        <a:t>&gt;}</a:t>
                      </a:r>
                    </a:p>
                  </a:txBody>
                  <a:tcPr/>
                </a:tc>
                <a:tc>
                  <a:txBody>
                    <a:bodyPr/>
                    <a:lstStyle/>
                    <a:p>
                      <a:r>
                        <a:rPr lang="en-US" sz="1100" err="1"/>
                        <a:t>ShipsMS</a:t>
                      </a:r>
                      <a:endParaRPr lang="en-US" sz="1100"/>
                    </a:p>
                  </a:txBody>
                  <a:tcPr/>
                </a:tc>
                <a:tc>
                  <a:txBody>
                    <a:bodyPr/>
                    <a:lstStyle/>
                    <a:p>
                      <a:r>
                        <a:rPr lang="en-US" sz="1100" err="1"/>
                        <a:t>VoyagesMS</a:t>
                      </a:r>
                      <a:r>
                        <a:rPr lang="en-US" sz="1100"/>
                        <a:t> </a:t>
                      </a:r>
                    </a:p>
                  </a:txBody>
                  <a:tcPr/>
                </a:tc>
                <a:extLst>
                  <a:ext uri="{0D108BD9-81ED-4DB2-BD59-A6C34878D82A}">
                    <a16:rowId xmlns:a16="http://schemas.microsoft.com/office/drawing/2014/main" val="3716182918"/>
                  </a:ext>
                </a:extLst>
              </a:tr>
              <a:tr h="248622">
                <a:tc>
                  <a:txBody>
                    <a:bodyPr/>
                    <a:lstStyle/>
                    <a:p>
                      <a:r>
                        <a:rPr lang="en-US" sz="1100"/>
                        <a:t>Ships</a:t>
                      </a:r>
                    </a:p>
                  </a:txBody>
                  <a:tcPr/>
                </a:tc>
                <a:tc>
                  <a:txBody>
                    <a:bodyPr/>
                    <a:lstStyle/>
                    <a:p>
                      <a:r>
                        <a:rPr lang="en-US" sz="1100" err="1"/>
                        <a:t>ShipPosition</a:t>
                      </a:r>
                      <a:endParaRPr lang="en-US" sz="1100"/>
                    </a:p>
                  </a:txBody>
                  <a:tcPr/>
                </a:tc>
                <a:tc>
                  <a:txBody>
                    <a:bodyPr/>
                    <a:lstStyle/>
                    <a:p>
                      <a:r>
                        <a:rPr lang="en-US" sz="1100" err="1"/>
                        <a:t>ShipId</a:t>
                      </a:r>
                      <a:r>
                        <a:rPr lang="en-US" sz="1100"/>
                        <a:t>, </a:t>
                      </a:r>
                    </a:p>
                  </a:txBody>
                  <a:tcPr/>
                </a:tc>
                <a:tc>
                  <a:txBody>
                    <a:bodyPr/>
                    <a:lstStyle/>
                    <a:p>
                      <a:r>
                        <a:rPr lang="en-US" sz="1100" err="1"/>
                        <a:t>ShipsMS</a:t>
                      </a:r>
                      <a:endParaRPr lang="en-US" sz="1100"/>
                    </a:p>
                  </a:txBody>
                  <a:tcPr/>
                </a:tc>
                <a:tc>
                  <a:txBody>
                    <a:bodyPr/>
                    <a:lstStyle/>
                    <a:p>
                      <a:r>
                        <a:rPr lang="en-US" sz="1100" err="1"/>
                        <a:t>OrdersQ</a:t>
                      </a:r>
                      <a:r>
                        <a:rPr lang="en-US" sz="1100"/>
                        <a:t>, </a:t>
                      </a:r>
                      <a:r>
                        <a:rPr lang="en-US" sz="1100" err="1"/>
                        <a:t>ShipsQ</a:t>
                      </a:r>
                      <a:endParaRPr lang="en-US" sz="1100"/>
                    </a:p>
                  </a:txBody>
                  <a:tcPr/>
                </a:tc>
                <a:extLst>
                  <a:ext uri="{0D108BD9-81ED-4DB2-BD59-A6C34878D82A}">
                    <a16:rowId xmlns:a16="http://schemas.microsoft.com/office/drawing/2014/main" val="1711483520"/>
                  </a:ext>
                </a:extLst>
              </a:tr>
              <a:tr h="248622">
                <a:tc rowSpan="3">
                  <a:txBody>
                    <a:bodyPr/>
                    <a:lstStyle/>
                    <a:p>
                      <a:r>
                        <a:rPr lang="en-US" sz="1100"/>
                        <a:t>Containers</a:t>
                      </a:r>
                    </a:p>
                  </a:txBody>
                  <a:tcPr/>
                </a:tc>
                <a:tc>
                  <a:txBody>
                    <a:bodyPr/>
                    <a:lstStyle/>
                    <a:p>
                      <a:r>
                        <a:rPr lang="en-US" sz="1100" err="1"/>
                        <a:t>ContainerTemp+GPS</a:t>
                      </a:r>
                      <a:endParaRPr lang="en-US" sz="1100"/>
                    </a:p>
                  </a:txBody>
                  <a:tcPr/>
                </a:tc>
                <a:tc>
                  <a:txBody>
                    <a:bodyPr/>
                    <a:lstStyle/>
                    <a:p>
                      <a:r>
                        <a:rPr lang="en-US" sz="1100" err="1"/>
                        <a:t>ContainerId</a:t>
                      </a:r>
                      <a:r>
                        <a:rPr lang="en-US" sz="1100"/>
                        <a:t>, temp, position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err="1"/>
                        <a:t>ContainerAction</a:t>
                      </a:r>
                      <a:endParaRPr lang="en-US" sz="1100"/>
                    </a:p>
                  </a:txBody>
                  <a:tcPr/>
                </a:tc>
                <a:tc>
                  <a:txBody>
                    <a:bodyPr/>
                    <a:lstStyle/>
                    <a:p>
                      <a:r>
                        <a:rPr lang="en-US" sz="1100" err="1"/>
                        <a:t>ContainerId</a:t>
                      </a:r>
                      <a:r>
                        <a:rPr lang="en-US" sz="1100"/>
                        <a:t>, Action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err="1"/>
                        <a:t>ContainerTempError</a:t>
                      </a:r>
                      <a:endParaRPr lang="en-US" sz="1100"/>
                    </a:p>
                  </a:txBody>
                  <a:tcPr/>
                </a:tc>
                <a:tc>
                  <a:txBody>
                    <a:bodyPr/>
                    <a:lstStyle/>
                    <a:p>
                      <a:r>
                        <a:rPr lang="en-US" sz="1100" err="1"/>
                        <a:t>ContainerId</a:t>
                      </a:r>
                      <a:r>
                        <a:rPr lang="en-US" sz="1100"/>
                        <a:t>, </a:t>
                      </a:r>
                      <a:r>
                        <a:rPr lang="en-US" sz="1100" err="1"/>
                        <a:t>FailCode</a:t>
                      </a:r>
                      <a:endParaRPr lang="en-US" sz="1100"/>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r>
                        <a:rPr lang="en-US" sz="1100"/>
                        <a:t> </a:t>
                      </a:r>
                    </a:p>
                  </a:txBody>
                  <a:tcPr/>
                </a:tc>
                <a:extLst>
                  <a:ext uri="{0D108BD9-81ED-4DB2-BD59-A6C34878D82A}">
                    <a16:rowId xmlns:a16="http://schemas.microsoft.com/office/drawing/2014/main" val="3929905453"/>
                  </a:ext>
                </a:extLst>
              </a:tr>
              <a:tr h="248622">
                <a:tc>
                  <a:txBody>
                    <a:bodyPr/>
                    <a:lstStyle/>
                    <a:p>
                      <a:r>
                        <a:rPr lang="en-US" sz="1100"/>
                        <a:t>Voyages </a:t>
                      </a:r>
                    </a:p>
                  </a:txBody>
                  <a:tcPr/>
                </a:tc>
                <a:tc>
                  <a:txBody>
                    <a:bodyPr/>
                    <a:lstStyle/>
                    <a:p>
                      <a:r>
                        <a:rPr lang="en-US" sz="1100" err="1"/>
                        <a:t>ShipEndedVoyage</a:t>
                      </a:r>
                      <a:endParaRPr lang="en-US" sz="1100"/>
                    </a:p>
                  </a:txBody>
                  <a:tcPr/>
                </a:tc>
                <a:tc>
                  <a:txBody>
                    <a:bodyPr/>
                    <a:lstStyle/>
                    <a:p>
                      <a:r>
                        <a:rPr lang="en-US" sz="1100" err="1"/>
                        <a:t>ShipId</a:t>
                      </a:r>
                      <a:r>
                        <a:rPr lang="en-US" sz="1100"/>
                        <a:t>, </a:t>
                      </a:r>
                      <a:r>
                        <a:rPr lang="en-US" sz="1100" err="1"/>
                        <a:t>VoyageId</a:t>
                      </a:r>
                      <a:endParaRPr lang="en-US" sz="1100"/>
                    </a:p>
                  </a:txBody>
                  <a:tcPr/>
                </a:tc>
                <a:tc>
                  <a:txBody>
                    <a:bodyPr/>
                    <a:lstStyle/>
                    <a:p>
                      <a:r>
                        <a:rPr lang="en-US" sz="1100" err="1"/>
                        <a:t>ShipsSim</a:t>
                      </a:r>
                      <a:endParaRPr lang="en-US" sz="1100"/>
                    </a:p>
                  </a:txBody>
                  <a:tcPr/>
                </a:tc>
                <a:tc>
                  <a:txBody>
                    <a:bodyPr/>
                    <a:lstStyle/>
                    <a:p>
                      <a:r>
                        <a:rPr lang="en-US" sz="1100" err="1"/>
                        <a:t>VoyagesMS</a:t>
                      </a:r>
                      <a:r>
                        <a:rPr lang="en-US" sz="1100"/>
                        <a:t>, </a:t>
                      </a:r>
                      <a:r>
                        <a:rPr lang="en-US" sz="1100" err="1"/>
                        <a:t>OrdersQ</a:t>
                      </a:r>
                      <a:r>
                        <a:rPr lang="en-US" sz="1100"/>
                        <a:t> </a:t>
                      </a:r>
                    </a:p>
                  </a:txBody>
                  <a:tcPr/>
                </a:tc>
                <a:extLst>
                  <a:ext uri="{0D108BD9-81ED-4DB2-BD59-A6C34878D82A}">
                    <a16:rowId xmlns:a16="http://schemas.microsoft.com/office/drawing/2014/main" val="2111386651"/>
                  </a:ext>
                </a:extLst>
              </a:tr>
              <a:tr h="248622">
                <a:tc rowSpan="2">
                  <a:txBody>
                    <a:bodyPr/>
                    <a:lstStyle/>
                    <a:p>
                      <a:r>
                        <a:rPr lang="en-US" sz="1100"/>
                        <a:t>Orders</a:t>
                      </a:r>
                    </a:p>
                  </a:txBody>
                  <a:tcPr/>
                </a:tc>
                <a:tc>
                  <a:txBody>
                    <a:bodyPr/>
                    <a:lstStyle/>
                    <a:p>
                      <a:r>
                        <a:rPr lang="en-US" sz="1100" err="1"/>
                        <a:t>ContainerOffShip</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err="1"/>
                        <a:t>ContainerDelivered</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0318503"/>
                  </a:ext>
                </a:extLst>
              </a:tr>
              <a:tr h="248622">
                <a:tc>
                  <a:txBody>
                    <a:bodyPr/>
                    <a:lstStyle/>
                    <a:p>
                      <a:r>
                        <a:rPr lang="en-US" sz="1100"/>
                        <a:t>Containers</a:t>
                      </a:r>
                    </a:p>
                  </a:txBody>
                  <a:tcPr/>
                </a:tc>
                <a:tc>
                  <a:txBody>
                    <a:bodyPr/>
                    <a:lstStyle/>
                    <a:p>
                      <a:r>
                        <a:rPr lang="en-US" sz="1100" err="1"/>
                        <a:t>containerReleased</a:t>
                      </a:r>
                      <a:endParaRPr lang="en-US" sz="1100"/>
                    </a:p>
                  </a:txBody>
                  <a:tcPr/>
                </a:tc>
                <a:tc>
                  <a:txBody>
                    <a:bodyPr/>
                    <a:lstStyle/>
                    <a:p>
                      <a:r>
                        <a:rPr lang="en-US" sz="1100" err="1"/>
                        <a:t>ContainerId</a:t>
                      </a:r>
                      <a:endParaRPr lang="en-US" sz="1100"/>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607201804"/>
                  </a:ext>
                </a:extLst>
              </a:tr>
              <a:tr h="248622">
                <a:tc>
                  <a:txBody>
                    <a:bodyPr/>
                    <a:lstStyle/>
                    <a:p>
                      <a:r>
                        <a:rPr lang="en-US" sz="1100"/>
                        <a:t>Orders</a:t>
                      </a:r>
                    </a:p>
                  </a:txBody>
                  <a:tcPr/>
                </a:tc>
                <a:tc>
                  <a:txBody>
                    <a:bodyPr/>
                    <a:lstStyle/>
                    <a:p>
                      <a:r>
                        <a:rPr lang="en-US" sz="1100" err="1"/>
                        <a:t>OrderCompleted</a:t>
                      </a:r>
                      <a:endParaRPr lang="en-US" sz="1100"/>
                    </a:p>
                  </a:txBody>
                  <a:tcPr/>
                </a:tc>
                <a:tc>
                  <a:txBody>
                    <a:bodyPr/>
                    <a:lstStyle/>
                    <a:p>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Pending</a:t>
            </a:r>
            <a:endParaRPr lang="en-US" sz="90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Booked</a:t>
            </a:r>
            <a:endParaRPr lang="en-US" sz="90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Assigned</a:t>
            </a:r>
            <a:endParaRPr lang="en-US" sz="90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70</a:t>
            </a:fld>
            <a:endParaRPr lang="en-US"/>
          </a:p>
        </p:txBody>
      </p:sp>
    </p:spTree>
    <p:extLst>
      <p:ext uri="{BB962C8B-B14F-4D97-AF65-F5344CB8AC3E}">
        <p14:creationId xmlns:p14="http://schemas.microsoft.com/office/powerpoint/2010/main" val="37945440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72</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Shipping </a:t>
            </a:r>
            <a:r>
              <a:rPr lang="en-US" sz="1200" err="1">
                <a:solidFill>
                  <a:schemeClr val="accent1">
                    <a:lumMod val="50000"/>
                  </a:schemeClr>
                </a:solidFill>
              </a:rPr>
              <a:t>Oinc</a:t>
            </a:r>
            <a:r>
              <a:rPr lang="en-US" sz="120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a:solidFill>
                  <a:schemeClr val="bg1"/>
                </a:solidFill>
              </a:rPr>
              <a:t>Container</a:t>
            </a:r>
            <a:r>
              <a:rPr lang="en-US" sz="1400">
                <a:solidFill>
                  <a:schemeClr val="bg1"/>
                </a:solidFill>
              </a:rPr>
              <a:t>: </a:t>
            </a:r>
          </a:p>
          <a:p>
            <a:endParaRPr lang="en-US" sz="1400">
              <a:solidFill>
                <a:schemeClr val="bg1"/>
              </a:solidFill>
            </a:endParaRPr>
          </a:p>
          <a:p>
            <a:r>
              <a:rPr lang="en-US" sz="1400">
                <a:solidFill>
                  <a:schemeClr val="bg1"/>
                </a:solidFill>
              </a:rPr>
              <a:t>Type</a:t>
            </a:r>
          </a:p>
          <a:p>
            <a:r>
              <a:rPr lang="en-US" sz="1400">
                <a:solidFill>
                  <a:schemeClr val="bg1"/>
                </a:solidFill>
              </a:rPr>
              <a:t>Location</a:t>
            </a:r>
          </a:p>
          <a:p>
            <a:r>
              <a:rPr lang="en-US" sz="1400">
                <a:solidFill>
                  <a:schemeClr val="bg1"/>
                </a:solidFill>
              </a:rPr>
              <a:t>Capacity</a:t>
            </a:r>
          </a:p>
          <a:p>
            <a:r>
              <a:rPr lang="en-US" sz="1400">
                <a:solidFill>
                  <a:schemeClr val="bg1"/>
                </a:solidFill>
              </a:rPr>
              <a:t>Brand</a:t>
            </a:r>
          </a:p>
          <a:p>
            <a:r>
              <a:rPr lang="en-US" sz="1400">
                <a:solidFill>
                  <a:schemeClr val="bg1"/>
                </a:solidFill>
              </a:rPr>
              <a:t>Status</a:t>
            </a:r>
          </a:p>
          <a:p>
            <a:endParaRPr lang="en-US" sz="140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Ship </a:t>
            </a:r>
          </a:p>
          <a:p>
            <a:pPr algn="ctr"/>
            <a:r>
              <a:rPr lang="en-US" sz="100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Customs</a:t>
            </a:r>
          </a:p>
          <a:p>
            <a:pPr algn="ctr"/>
            <a:r>
              <a:rPr lang="en-US" sz="120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Import</a:t>
            </a:r>
          </a:p>
          <a:p>
            <a:pPr algn="ctr"/>
            <a:r>
              <a:rPr lang="en-US" sz="100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Port Load/Unload</a:t>
            </a:r>
          </a:p>
          <a:p>
            <a:pPr algn="ctr"/>
            <a:r>
              <a:rPr lang="en-US" sz="120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Containers Mules</a:t>
            </a:r>
          </a:p>
          <a:p>
            <a:pPr algn="ctr"/>
            <a:r>
              <a:rPr lang="en-US" sz="100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a:t>aggregates</a:t>
            </a:r>
            <a:endParaRPr lang="en-US"/>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bg1"/>
                </a:solidFill>
              </a:rPr>
              <a:t>ReeFer</a:t>
            </a:r>
            <a:endParaRPr lang="en-US" sz="100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Land Transportation</a:t>
            </a:r>
          </a:p>
          <a:p>
            <a:pPr algn="ctr"/>
            <a:r>
              <a:rPr lang="en-US" sz="1200">
                <a:solidFill>
                  <a:schemeClr val="accent5">
                    <a:lumMod val="50000"/>
                  </a:schemeClr>
                </a:solidFill>
              </a:rPr>
              <a:t> </a:t>
            </a:r>
            <a:r>
              <a:rPr lang="en-US" sz="1200" err="1">
                <a:solidFill>
                  <a:schemeClr val="accent5">
                    <a:lumMod val="50000"/>
                  </a:schemeClr>
                </a:solidFill>
              </a:rPr>
              <a:t>Mgt</a:t>
            </a:r>
            <a:r>
              <a:rPr lang="en-US" sz="120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a:t>Voyages</a:t>
            </a:r>
          </a:p>
        </p:txBody>
      </p:sp>
    </p:spTree>
    <p:extLst>
      <p:ext uri="{BB962C8B-B14F-4D97-AF65-F5344CB8AC3E}">
        <p14:creationId xmlns:p14="http://schemas.microsoft.com/office/powerpoint/2010/main" val="471305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rgbClr val="7030A0"/>
                </a:solidFill>
              </a:rPr>
              <a:t>Snapshot</a:t>
            </a:r>
            <a:endParaRPr lang="en-US" sz="90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a:p>
            <a:pPr algn="ctr"/>
            <a:r>
              <a:rPr lang="en-US" sz="120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203541</TotalTime>
  <Words>5128</Words>
  <Application>Microsoft Macintosh PowerPoint</Application>
  <PresentationFormat>Widescreen</PresentationFormat>
  <Paragraphs>1848</Paragraphs>
  <Slides>74</Slides>
  <Notes>32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74</vt:i4>
      </vt:variant>
    </vt:vector>
  </HeadingPairs>
  <TitlesOfParts>
    <vt:vector size="85" baseType="lpstr">
      <vt:lpstr>Arial</vt:lpstr>
      <vt:lpstr>Calibri</vt:lpstr>
      <vt:lpstr>Helvetica</vt:lpstr>
      <vt:lpstr>Helvetica Neue Light</vt:lpstr>
      <vt:lpstr>Helvetica Neue Thin</vt:lpstr>
      <vt:lpstr>IBM Plex Sans</vt:lpstr>
      <vt:lpstr>Lucida Grande</vt:lpstr>
      <vt:lpstr>Menlo</vt:lpstr>
      <vt:lpstr>BLANK</vt:lpstr>
      <vt:lpstr>InterConnect Theme</vt:lpstr>
      <vt:lpstr>Office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SAGA Pattern</vt:lpstr>
      <vt:lpstr>Saga pattern - Choreography</vt:lpstr>
      <vt:lpstr>Saga pattern - Choreography</vt:lpstr>
      <vt:lpstr>Saga pattern - Choreography</vt:lpstr>
      <vt:lpstr>Saga pattern - Orchestration</vt:lpstr>
      <vt:lpstr>Reprocessing and dead letter</vt:lpstr>
      <vt:lpstr>Reprocessing and dead letter</vt:lpstr>
      <vt:lpstr>IBM Cloud Deployment</vt:lpstr>
      <vt:lpstr>Dependency graph</vt:lpstr>
      <vt:lpstr>Kafka Architecture</vt:lpstr>
      <vt:lpstr>Kafka Topic / Partition/ Replicas</vt:lpstr>
      <vt:lpstr>Exactly once</vt:lpstr>
      <vt:lpstr>PowerPoint Presentation</vt:lpstr>
      <vt:lpstr>Kafka Connect</vt:lpstr>
      <vt:lpstr>Kafka Connect</vt:lpstr>
      <vt:lpstr>Data Replication Environment</vt:lpstr>
      <vt:lpstr>Data Replication Environment - 2</vt:lpstr>
      <vt:lpstr>Data Replication Environment - 2</vt:lpstr>
      <vt:lpstr>Data Replication Environment - 3</vt:lpstr>
      <vt:lpstr>High Availability: Active – (P/C) Standby</vt:lpstr>
      <vt:lpstr>High Availability: Active - Active</vt:lpstr>
      <vt:lpstr>Mirror Maker 2</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2731</cp:revision>
  <cp:lastPrinted>2016-03-10T02:30:19Z</cp:lastPrinted>
  <dcterms:created xsi:type="dcterms:W3CDTF">2015-06-25T15:18:43Z</dcterms:created>
  <dcterms:modified xsi:type="dcterms:W3CDTF">2020-03-04T05:22:33Z</dcterms:modified>
</cp:coreProperties>
</file>